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81"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3170-A6B5-4BCB-87CB-01486B6ED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1E64FB-D56B-46D2-83B6-F8180A074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513A35-3B33-40AF-923C-CADDB53DE0C6}"/>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15A3BB7B-E6D5-4205-8872-3BB1D04DF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15366-3EFF-41DC-9CCA-4D43591CF818}"/>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330260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EABEF-DD1E-49B9-97A8-23D4C8B92E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CA3F40-BCA0-44C9-BEA4-B69BC05555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3D974-A32A-4518-AF61-1876D73995E7}"/>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20F45B51-F63B-45B1-BE98-092E7C8F3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7CAD5D-B423-4D39-A05E-DFCA83230654}"/>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63687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79C754-C24F-499B-8FD5-7B0FD45CC4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47851F-766D-481B-9E87-65EECFBDF8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5A4A5-62D0-49BD-B50D-41828D888F8A}"/>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1AF62847-C118-41C9-90F4-BBAD0EF6E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DB7A3-E510-4E81-B766-95CBAD45C3C2}"/>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203631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E71C-5CE8-4AAD-AFC2-6A146A61A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D4CA1E-4B22-490E-96D9-FEAA1ACE5B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04D03-6079-403D-AA71-DAE71F7891D8}"/>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ADCD56FB-9270-4D64-BAB8-2AC7CA3BD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5AEE1-6838-41F9-93E4-F7B95C04ABB8}"/>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24225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6072-D192-40FC-8E30-382DA7807E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1E0A27-C3CC-4888-98AB-4161F046F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99A0A2-3604-475D-8710-8D36284730DA}"/>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964F23E6-48C4-4D6A-85D3-DE6CAAA10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A2BA8-1946-405C-92A0-072919A17F37}"/>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334735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B406-CCD0-4891-8507-1052A97B9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97BFD2-A1A6-4EDD-A588-F2CFE1FAB1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B9E0C-BA27-4B3B-90CE-50B3A8B48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82B2C3-A4D9-4C69-A211-62BBDDE6ADC5}"/>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6" name="Footer Placeholder 5">
            <a:extLst>
              <a:ext uri="{FF2B5EF4-FFF2-40B4-BE49-F238E27FC236}">
                <a16:creationId xmlns:a16="http://schemas.microsoft.com/office/drawing/2014/main" id="{F354BD55-0B5C-4798-977C-886092B8D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6480B-B123-432B-B780-CC925B4E053F}"/>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2500572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68C8-5F38-42E9-87FE-3628ADE783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F2945-405A-4EF5-BC03-BBCCE7B6C2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EC659F-3DF3-452E-B950-80552248C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044DA-A97F-45CC-B5F5-6DF09B49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79588C-EFB3-4D4D-8AB3-CF104B30B2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4D9F52-2618-4304-9596-739004311F04}"/>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8" name="Footer Placeholder 7">
            <a:extLst>
              <a:ext uri="{FF2B5EF4-FFF2-40B4-BE49-F238E27FC236}">
                <a16:creationId xmlns:a16="http://schemas.microsoft.com/office/drawing/2014/main" id="{44588C14-4FD1-49BE-80DE-DEC50405B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D01A67-E1BE-4AB9-9ED0-36B9BAC24C7C}"/>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99089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4D7C-8086-4D83-B553-9D12781819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8B7412-1B04-4E1E-A3D4-00B74A15BDF2}"/>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4" name="Footer Placeholder 3">
            <a:extLst>
              <a:ext uri="{FF2B5EF4-FFF2-40B4-BE49-F238E27FC236}">
                <a16:creationId xmlns:a16="http://schemas.microsoft.com/office/drawing/2014/main" id="{18A9E746-D734-4F6F-BDA2-A62DA8E86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B797D3-C1C9-4DF9-8C08-4A13EE8B166D}"/>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86218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38E59E-074E-456C-A715-60FAF7214CEF}"/>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3" name="Footer Placeholder 2">
            <a:extLst>
              <a:ext uri="{FF2B5EF4-FFF2-40B4-BE49-F238E27FC236}">
                <a16:creationId xmlns:a16="http://schemas.microsoft.com/office/drawing/2014/main" id="{7D81642E-A70A-4C65-9891-3A56B9D258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DB6DD-DD05-4C7C-A239-BE6D7D47CC7A}"/>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294354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2EA0-8150-40CD-A938-A16DEDFAB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3C5AC8-0969-421E-BD0B-219C32DDB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0AAD6-3075-4A7C-9FEF-957FD49FF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53DBD2-B10B-4F89-AB29-18C347CC5691}"/>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6" name="Footer Placeholder 5">
            <a:extLst>
              <a:ext uri="{FF2B5EF4-FFF2-40B4-BE49-F238E27FC236}">
                <a16:creationId xmlns:a16="http://schemas.microsoft.com/office/drawing/2014/main" id="{90A3F296-CEA0-44C5-9025-2F95BC878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43B0A9-D73D-4ADA-B06B-F5D73F45C461}"/>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84687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6881-F63D-4B60-97A5-930B323C1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38F79B-0CFC-47E1-B12B-140181AE2C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9F4D9E-2AB6-4F48-B31A-0EA846921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B9CBF6-55EC-4110-A9EB-01D3FDC83655}"/>
              </a:ext>
            </a:extLst>
          </p:cNvPr>
          <p:cNvSpPr>
            <a:spLocks noGrp="1"/>
          </p:cNvSpPr>
          <p:nvPr>
            <p:ph type="dt" sz="half" idx="10"/>
          </p:nvPr>
        </p:nvSpPr>
        <p:spPr/>
        <p:txBody>
          <a:bodyPr/>
          <a:lstStyle/>
          <a:p>
            <a:fld id="{2C67F7C7-174E-4B41-8FF5-4EE6AD4C5DBE}" type="datetimeFigureOut">
              <a:rPr lang="en-US" smtClean="0"/>
              <a:t>12/19/2018</a:t>
            </a:fld>
            <a:endParaRPr lang="en-US"/>
          </a:p>
        </p:txBody>
      </p:sp>
      <p:sp>
        <p:nvSpPr>
          <p:cNvPr id="6" name="Footer Placeholder 5">
            <a:extLst>
              <a:ext uri="{FF2B5EF4-FFF2-40B4-BE49-F238E27FC236}">
                <a16:creationId xmlns:a16="http://schemas.microsoft.com/office/drawing/2014/main" id="{10206DF8-18B3-4A8E-A266-F0192920D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275A5-F69F-4710-B2C2-380958377B77}"/>
              </a:ext>
            </a:extLst>
          </p:cNvPr>
          <p:cNvSpPr>
            <a:spLocks noGrp="1"/>
          </p:cNvSpPr>
          <p:nvPr>
            <p:ph type="sldNum" sz="quarter" idx="12"/>
          </p:nvPr>
        </p:nvSpPr>
        <p:spPr/>
        <p:txBody>
          <a:bodyPr/>
          <a:lstStyle/>
          <a:p>
            <a:fld id="{771ADE3A-3FC4-4C7A-9A8F-4D545B6898E5}" type="slidenum">
              <a:rPr lang="en-US" smtClean="0"/>
              <a:t>‹#›</a:t>
            </a:fld>
            <a:endParaRPr lang="en-US"/>
          </a:p>
        </p:txBody>
      </p:sp>
    </p:spTree>
    <p:extLst>
      <p:ext uri="{BB962C8B-B14F-4D97-AF65-F5344CB8AC3E}">
        <p14:creationId xmlns:p14="http://schemas.microsoft.com/office/powerpoint/2010/main" val="160670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62A5A5-0679-4F08-A00F-DE8326E04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5994DB-BAE0-4214-AC69-7576FC354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D453F-684E-4014-8E8C-2B446CF44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7F7C7-174E-4B41-8FF5-4EE6AD4C5DBE}" type="datetimeFigureOut">
              <a:rPr lang="en-US" smtClean="0"/>
              <a:t>12/19/2018</a:t>
            </a:fld>
            <a:endParaRPr lang="en-US"/>
          </a:p>
        </p:txBody>
      </p:sp>
      <p:sp>
        <p:nvSpPr>
          <p:cNvPr id="5" name="Footer Placeholder 4">
            <a:extLst>
              <a:ext uri="{FF2B5EF4-FFF2-40B4-BE49-F238E27FC236}">
                <a16:creationId xmlns:a16="http://schemas.microsoft.com/office/drawing/2014/main" id="{E12D8AD3-22FA-42F3-9F06-3F24AE27A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86126-7DF3-4532-B313-A6354244F2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ADE3A-3FC4-4C7A-9A8F-4D545B6898E5}" type="slidenum">
              <a:rPr lang="en-US" smtClean="0"/>
              <a:t>‹#›</a:t>
            </a:fld>
            <a:endParaRPr lang="en-US"/>
          </a:p>
        </p:txBody>
      </p:sp>
    </p:spTree>
    <p:extLst>
      <p:ext uri="{BB962C8B-B14F-4D97-AF65-F5344CB8AC3E}">
        <p14:creationId xmlns:p14="http://schemas.microsoft.com/office/powerpoint/2010/main" val="1570861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E574F2-5480-4404-ADEE-832C2DFFE769}"/>
              </a:ext>
            </a:extLst>
          </p:cNvPr>
          <p:cNvSpPr txBox="1"/>
          <p:nvPr/>
        </p:nvSpPr>
        <p:spPr>
          <a:xfrm>
            <a:off x="3352800" y="656947"/>
            <a:ext cx="5486399" cy="2123658"/>
          </a:xfrm>
          <a:prstGeom prst="rect">
            <a:avLst/>
          </a:prstGeom>
          <a:noFill/>
        </p:spPr>
        <p:txBody>
          <a:bodyPr wrap="square" rtlCol="0">
            <a:spAutoFit/>
          </a:bodyPr>
          <a:lstStyle/>
          <a:p>
            <a:pPr algn="ctr"/>
            <a:r>
              <a:rPr lang="en-US" sz="2800" dirty="0">
                <a:solidFill>
                  <a:srgbClr val="00FFFF"/>
                </a:solidFill>
              </a:rPr>
              <a:t>Programming for Big Data Analytics</a:t>
            </a:r>
          </a:p>
          <a:p>
            <a:pPr algn="ctr"/>
            <a:r>
              <a:rPr lang="en-US" sz="2000" i="1" dirty="0">
                <a:solidFill>
                  <a:srgbClr val="00FFFF"/>
                </a:solidFill>
              </a:rPr>
              <a:t>-Prof. Juan Rodriguez</a:t>
            </a:r>
          </a:p>
          <a:p>
            <a:pPr algn="ctr"/>
            <a:endParaRPr lang="en-US" sz="2000" dirty="0">
              <a:solidFill>
                <a:srgbClr val="00FFFF"/>
              </a:solidFill>
            </a:endParaRPr>
          </a:p>
          <a:p>
            <a:pPr algn="ctr"/>
            <a:endParaRPr lang="en-US" sz="2000" dirty="0">
              <a:solidFill>
                <a:srgbClr val="00FFFF"/>
              </a:solidFill>
            </a:endParaRPr>
          </a:p>
          <a:p>
            <a:pPr algn="ctr"/>
            <a:endParaRPr lang="en-US" sz="2000" dirty="0">
              <a:solidFill>
                <a:srgbClr val="00FFFF"/>
              </a:solidFill>
            </a:endParaRPr>
          </a:p>
          <a:p>
            <a:pPr algn="ctr"/>
            <a:r>
              <a:rPr lang="en-US" sz="2400" dirty="0">
                <a:solidFill>
                  <a:srgbClr val="00FFFF"/>
                </a:solidFill>
              </a:rPr>
              <a:t>Analysis on Air Quality Index</a:t>
            </a:r>
          </a:p>
        </p:txBody>
      </p:sp>
      <p:pic>
        <p:nvPicPr>
          <p:cNvPr id="8" name="Picture 7">
            <a:extLst>
              <a:ext uri="{FF2B5EF4-FFF2-40B4-BE49-F238E27FC236}">
                <a16:creationId xmlns:a16="http://schemas.microsoft.com/office/drawing/2014/main" id="{7F4B78C3-A964-484B-9E6A-2D51ECA4BA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9941" y="4863989"/>
            <a:ext cx="6111240" cy="947420"/>
          </a:xfrm>
          <a:prstGeom prst="rect">
            <a:avLst/>
          </a:prstGeom>
          <a:noFill/>
          <a:ln>
            <a:noFill/>
          </a:ln>
        </p:spPr>
      </p:pic>
      <p:sp>
        <p:nvSpPr>
          <p:cNvPr id="6" name="TextBox 5">
            <a:extLst>
              <a:ext uri="{FF2B5EF4-FFF2-40B4-BE49-F238E27FC236}">
                <a16:creationId xmlns:a16="http://schemas.microsoft.com/office/drawing/2014/main" id="{4B5E6DA4-1516-4CED-B161-3EB3A462E56D}"/>
              </a:ext>
            </a:extLst>
          </p:cNvPr>
          <p:cNvSpPr txBox="1"/>
          <p:nvPr/>
        </p:nvSpPr>
        <p:spPr>
          <a:xfrm>
            <a:off x="8478175" y="4305695"/>
            <a:ext cx="3169328" cy="1015663"/>
          </a:xfrm>
          <a:prstGeom prst="rect">
            <a:avLst/>
          </a:prstGeom>
          <a:noFill/>
        </p:spPr>
        <p:txBody>
          <a:bodyPr wrap="square" rtlCol="0">
            <a:spAutoFit/>
          </a:bodyPr>
          <a:lstStyle/>
          <a:p>
            <a:pPr algn="r"/>
            <a:r>
              <a:rPr lang="en-US" sz="2000" dirty="0">
                <a:solidFill>
                  <a:srgbClr val="00FFFF"/>
                </a:solidFill>
              </a:rPr>
              <a:t>Aditya Jain(aj2419)</a:t>
            </a:r>
          </a:p>
          <a:p>
            <a:pPr algn="r"/>
            <a:r>
              <a:rPr lang="en-US" sz="2000" dirty="0">
                <a:solidFill>
                  <a:srgbClr val="00FFFF"/>
                </a:solidFill>
              </a:rPr>
              <a:t>Gaurav </a:t>
            </a:r>
            <a:r>
              <a:rPr lang="en-US" sz="2000" dirty="0" err="1">
                <a:solidFill>
                  <a:srgbClr val="00FFFF"/>
                </a:solidFill>
              </a:rPr>
              <a:t>Wadhawan</a:t>
            </a:r>
            <a:r>
              <a:rPr lang="en-US" sz="2000" dirty="0">
                <a:solidFill>
                  <a:srgbClr val="00FFFF"/>
                </a:solidFill>
              </a:rPr>
              <a:t>(gw979)</a:t>
            </a:r>
          </a:p>
          <a:p>
            <a:pPr algn="r"/>
            <a:r>
              <a:rPr lang="en-US" sz="2000" dirty="0">
                <a:solidFill>
                  <a:srgbClr val="00FFFF"/>
                </a:solidFill>
              </a:rPr>
              <a:t>Shrey Gupta(sg5085)</a:t>
            </a:r>
          </a:p>
        </p:txBody>
      </p:sp>
    </p:spTree>
    <p:extLst>
      <p:ext uri="{BB962C8B-B14F-4D97-AF65-F5344CB8AC3E}">
        <p14:creationId xmlns:p14="http://schemas.microsoft.com/office/powerpoint/2010/main" val="2526208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33840A-0CA6-4641-89A6-C95221ABD985}"/>
              </a:ext>
            </a:extLst>
          </p:cNvPr>
          <p:cNvSpPr/>
          <p:nvPr/>
        </p:nvSpPr>
        <p:spPr>
          <a:xfrm>
            <a:off x="949911" y="895256"/>
            <a:ext cx="5341620" cy="1477328"/>
          </a:xfrm>
          <a:prstGeom prst="rect">
            <a:avLst/>
          </a:prstGeom>
        </p:spPr>
        <p:txBody>
          <a:bodyPr wrap="square">
            <a:spAutoFit/>
          </a:bodyPr>
          <a:lstStyle/>
          <a:p>
            <a:r>
              <a:rPr lang="en-US" i="1" dirty="0">
                <a:solidFill>
                  <a:srgbClr val="00FFFF"/>
                </a:solidFill>
                <a:ea typeface="Calibri" panose="020F0502020204030204" pitchFamily="34" charset="0"/>
              </a:rPr>
              <a:t>All the above preprocessing was done so that an analysis could be done to check for any city that has </a:t>
            </a:r>
            <a:r>
              <a:rPr lang="en-US" i="1" dirty="0" err="1">
                <a:solidFill>
                  <a:srgbClr val="00FFFF"/>
                </a:solidFill>
                <a:ea typeface="Calibri" panose="020F0502020204030204" pitchFamily="34" charset="0"/>
              </a:rPr>
              <a:t>atleast</a:t>
            </a:r>
            <a:r>
              <a:rPr lang="en-US" i="1" dirty="0">
                <a:solidFill>
                  <a:srgbClr val="00FFFF"/>
                </a:solidFill>
                <a:ea typeface="Calibri" panose="020F0502020204030204" pitchFamily="34" charset="0"/>
              </a:rPr>
              <a:t> 3 pollutants having AQI &gt; 80. It was observed that Houston and Kansas City have a high pollution level with 3 gases in the higher AQI level</a:t>
            </a:r>
            <a:endParaRPr lang="en-US" i="1" dirty="0">
              <a:solidFill>
                <a:srgbClr val="00FFFF"/>
              </a:solidFill>
            </a:endParaRPr>
          </a:p>
        </p:txBody>
      </p:sp>
      <p:pic>
        <p:nvPicPr>
          <p:cNvPr id="3" name="Picture 2">
            <a:extLst>
              <a:ext uri="{FF2B5EF4-FFF2-40B4-BE49-F238E27FC236}">
                <a16:creationId xmlns:a16="http://schemas.microsoft.com/office/drawing/2014/main" id="{64513960-3A65-44D8-8740-6717641125CE}"/>
              </a:ext>
            </a:extLst>
          </p:cNvPr>
          <p:cNvPicPr/>
          <p:nvPr/>
        </p:nvPicPr>
        <p:blipFill rotWithShape="1">
          <a:blip r:embed="rId2"/>
          <a:srcRect l="22308" t="53601" r="43846" b="35726"/>
          <a:stretch/>
        </p:blipFill>
        <p:spPr bwMode="auto">
          <a:xfrm>
            <a:off x="4598633" y="3123964"/>
            <a:ext cx="5659627" cy="11195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189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63C99-C2F0-4F01-833A-6C67FB114A0D}"/>
              </a:ext>
            </a:extLst>
          </p:cNvPr>
          <p:cNvSpPr txBox="1"/>
          <p:nvPr/>
        </p:nvSpPr>
        <p:spPr>
          <a:xfrm>
            <a:off x="1553591" y="568171"/>
            <a:ext cx="8637973" cy="646331"/>
          </a:xfrm>
          <a:prstGeom prst="rect">
            <a:avLst/>
          </a:prstGeom>
          <a:noFill/>
        </p:spPr>
        <p:txBody>
          <a:bodyPr wrap="square" rtlCol="0">
            <a:spAutoFit/>
          </a:bodyPr>
          <a:lstStyle/>
          <a:p>
            <a:r>
              <a:rPr lang="en-US" i="1" dirty="0">
                <a:solidFill>
                  <a:srgbClr val="00FFFF"/>
                </a:solidFill>
              </a:rPr>
              <a:t>The above preprocessing was also done to analyze the most polluted cities in descending order by AQI levels with years ranging from 2000-2016.</a:t>
            </a:r>
          </a:p>
        </p:txBody>
      </p:sp>
      <p:pic>
        <p:nvPicPr>
          <p:cNvPr id="3" name="Picture 2">
            <a:extLst>
              <a:ext uri="{FF2B5EF4-FFF2-40B4-BE49-F238E27FC236}">
                <a16:creationId xmlns:a16="http://schemas.microsoft.com/office/drawing/2014/main" id="{ACC6C102-7CF4-4678-9058-671A4D4E40D6}"/>
              </a:ext>
            </a:extLst>
          </p:cNvPr>
          <p:cNvPicPr/>
          <p:nvPr/>
        </p:nvPicPr>
        <p:blipFill rotWithShape="1">
          <a:blip r:embed="rId2"/>
          <a:srcRect l="22180" t="31226" r="33718" b="7692"/>
          <a:stretch/>
        </p:blipFill>
        <p:spPr bwMode="auto">
          <a:xfrm>
            <a:off x="2990110" y="1493261"/>
            <a:ext cx="5448300" cy="42443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98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83A88D-BFE8-4EF9-BEDD-A552DC0220F6}"/>
              </a:ext>
            </a:extLst>
          </p:cNvPr>
          <p:cNvSpPr/>
          <p:nvPr/>
        </p:nvSpPr>
        <p:spPr>
          <a:xfrm>
            <a:off x="843378" y="733706"/>
            <a:ext cx="5530789" cy="1477328"/>
          </a:xfrm>
          <a:prstGeom prst="rect">
            <a:avLst/>
          </a:prstGeom>
        </p:spPr>
        <p:txBody>
          <a:bodyPr wrap="square">
            <a:spAutoFit/>
          </a:bodyPr>
          <a:lstStyle/>
          <a:p>
            <a:pPr algn="just"/>
            <a:r>
              <a:rPr lang="en-US" i="1" dirty="0">
                <a:solidFill>
                  <a:srgbClr val="00FFFF"/>
                </a:solidFill>
                <a:ea typeface="Calibri" panose="020F0502020204030204" pitchFamily="34" charset="0"/>
              </a:rPr>
              <a:t>The above table helps in checking which cities have constantly featured as having a higher pollution level as compared to other cities. Every city was ranked on the basis of pollution level and the top polluted cities were found</a:t>
            </a:r>
            <a:endParaRPr lang="en-US" i="1" dirty="0">
              <a:solidFill>
                <a:srgbClr val="00FFFF"/>
              </a:solidFill>
            </a:endParaRPr>
          </a:p>
        </p:txBody>
      </p:sp>
      <p:pic>
        <p:nvPicPr>
          <p:cNvPr id="3" name="Picture 2">
            <a:extLst>
              <a:ext uri="{FF2B5EF4-FFF2-40B4-BE49-F238E27FC236}">
                <a16:creationId xmlns:a16="http://schemas.microsoft.com/office/drawing/2014/main" id="{297259FF-D0CF-43A0-B3A6-360D506D532E}"/>
              </a:ext>
            </a:extLst>
          </p:cNvPr>
          <p:cNvPicPr/>
          <p:nvPr/>
        </p:nvPicPr>
        <p:blipFill rotWithShape="1">
          <a:blip r:embed="rId2"/>
          <a:srcRect l="22436" t="55156" r="54359" b="20228"/>
          <a:stretch/>
        </p:blipFill>
        <p:spPr bwMode="auto">
          <a:xfrm>
            <a:off x="6844720" y="733706"/>
            <a:ext cx="3604260" cy="215011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2DF15B2F-2533-4649-89CA-A236218E02B3}"/>
              </a:ext>
            </a:extLst>
          </p:cNvPr>
          <p:cNvSpPr txBox="1"/>
          <p:nvPr/>
        </p:nvSpPr>
        <p:spPr>
          <a:xfrm>
            <a:off x="5788240" y="3693111"/>
            <a:ext cx="5255581" cy="923330"/>
          </a:xfrm>
          <a:prstGeom prst="rect">
            <a:avLst/>
          </a:prstGeom>
          <a:noFill/>
        </p:spPr>
        <p:txBody>
          <a:bodyPr wrap="square" rtlCol="0">
            <a:spAutoFit/>
          </a:bodyPr>
          <a:lstStyle/>
          <a:p>
            <a:pPr algn="just"/>
            <a:r>
              <a:rPr lang="en-US" i="1" dirty="0">
                <a:solidFill>
                  <a:srgbClr val="00FFFF"/>
                </a:solidFill>
              </a:rPr>
              <a:t>An analysis can also be done on specific pollutants and the table for the same was also produced. As an example, NO</a:t>
            </a:r>
            <a:r>
              <a:rPr lang="en-US" i="1" baseline="-25000" dirty="0">
                <a:solidFill>
                  <a:srgbClr val="00FFFF"/>
                </a:solidFill>
              </a:rPr>
              <a:t>2</a:t>
            </a:r>
            <a:r>
              <a:rPr lang="en-US" i="1" dirty="0">
                <a:solidFill>
                  <a:srgbClr val="00FFFF"/>
                </a:solidFill>
              </a:rPr>
              <a:t> as a pollutant gave the following table </a:t>
            </a:r>
          </a:p>
        </p:txBody>
      </p:sp>
      <p:pic>
        <p:nvPicPr>
          <p:cNvPr id="5" name="Picture 4">
            <a:extLst>
              <a:ext uri="{FF2B5EF4-FFF2-40B4-BE49-F238E27FC236}">
                <a16:creationId xmlns:a16="http://schemas.microsoft.com/office/drawing/2014/main" id="{4C15B4F3-8431-49A0-BA10-C4E085A4AAC5}"/>
              </a:ext>
            </a:extLst>
          </p:cNvPr>
          <p:cNvPicPr/>
          <p:nvPr/>
        </p:nvPicPr>
        <p:blipFill rotWithShape="1">
          <a:blip r:embed="rId3"/>
          <a:srcRect l="22308" t="37151" r="60513" b="19316"/>
          <a:stretch/>
        </p:blipFill>
        <p:spPr bwMode="auto">
          <a:xfrm>
            <a:off x="1937217" y="2735679"/>
            <a:ext cx="2812335" cy="3594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494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95BB8-2BB6-48DB-BFC0-5087391DC2EE}"/>
              </a:ext>
            </a:extLst>
          </p:cNvPr>
          <p:cNvPicPr/>
          <p:nvPr/>
        </p:nvPicPr>
        <p:blipFill rotWithShape="1">
          <a:blip r:embed="rId2"/>
          <a:srcRect l="23077" t="32821" r="30897" b="16581"/>
          <a:stretch/>
        </p:blipFill>
        <p:spPr bwMode="auto">
          <a:xfrm>
            <a:off x="2816181" y="1406883"/>
            <a:ext cx="6194653" cy="377767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9AB8380-EAE6-42F3-96C8-931FFF8CAF16}"/>
              </a:ext>
            </a:extLst>
          </p:cNvPr>
          <p:cNvSpPr txBox="1"/>
          <p:nvPr/>
        </p:nvSpPr>
        <p:spPr>
          <a:xfrm>
            <a:off x="1331650" y="532660"/>
            <a:ext cx="9978501" cy="369332"/>
          </a:xfrm>
          <a:prstGeom prst="rect">
            <a:avLst/>
          </a:prstGeom>
          <a:noFill/>
        </p:spPr>
        <p:txBody>
          <a:bodyPr wrap="square" rtlCol="0">
            <a:spAutoFit/>
          </a:bodyPr>
          <a:lstStyle/>
          <a:p>
            <a:r>
              <a:rPr lang="en-US" i="1" dirty="0">
                <a:solidFill>
                  <a:srgbClr val="00FFFF"/>
                </a:solidFill>
              </a:rPr>
              <a:t>The table was also pivoted based on cities, with their AQI values as rows to provide another perspective </a:t>
            </a:r>
          </a:p>
        </p:txBody>
      </p:sp>
    </p:spTree>
    <p:extLst>
      <p:ext uri="{BB962C8B-B14F-4D97-AF65-F5344CB8AC3E}">
        <p14:creationId xmlns:p14="http://schemas.microsoft.com/office/powerpoint/2010/main" val="295766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267239-DDC7-4A4F-B337-B4002D8A66DD}"/>
              </a:ext>
            </a:extLst>
          </p:cNvPr>
          <p:cNvSpPr txBox="1"/>
          <p:nvPr/>
        </p:nvSpPr>
        <p:spPr>
          <a:xfrm>
            <a:off x="3841071" y="550415"/>
            <a:ext cx="4509857" cy="430887"/>
          </a:xfrm>
          <a:prstGeom prst="rect">
            <a:avLst/>
          </a:prstGeom>
          <a:noFill/>
        </p:spPr>
        <p:txBody>
          <a:bodyPr wrap="square" rtlCol="0">
            <a:spAutoFit/>
          </a:bodyPr>
          <a:lstStyle/>
          <a:p>
            <a:pPr algn="ctr"/>
            <a:r>
              <a:rPr lang="en-US" sz="2200" b="1" dirty="0">
                <a:solidFill>
                  <a:srgbClr val="00FFFF"/>
                </a:solidFill>
              </a:rPr>
              <a:t>Visualization</a:t>
            </a:r>
          </a:p>
        </p:txBody>
      </p:sp>
      <p:sp>
        <p:nvSpPr>
          <p:cNvPr id="3" name="TextBox 2">
            <a:extLst>
              <a:ext uri="{FF2B5EF4-FFF2-40B4-BE49-F238E27FC236}">
                <a16:creationId xmlns:a16="http://schemas.microsoft.com/office/drawing/2014/main" id="{6290B069-2BBF-444C-9FB5-C567265A147D}"/>
              </a:ext>
            </a:extLst>
          </p:cNvPr>
          <p:cNvSpPr txBox="1"/>
          <p:nvPr/>
        </p:nvSpPr>
        <p:spPr>
          <a:xfrm>
            <a:off x="1154096" y="1562470"/>
            <a:ext cx="8442665" cy="646331"/>
          </a:xfrm>
          <a:prstGeom prst="rect">
            <a:avLst/>
          </a:prstGeom>
          <a:noFill/>
        </p:spPr>
        <p:txBody>
          <a:bodyPr wrap="square" rtlCol="0">
            <a:spAutoFit/>
          </a:bodyPr>
          <a:lstStyle/>
          <a:p>
            <a:pPr algn="just"/>
            <a:r>
              <a:rPr lang="en-US" i="1" dirty="0">
                <a:solidFill>
                  <a:srgbClr val="00FFFF"/>
                </a:solidFill>
              </a:rPr>
              <a:t>The observation was seen with respect to the years. The count however, for each state can be separated with the help of different colors making the graph more readable</a:t>
            </a:r>
          </a:p>
        </p:txBody>
      </p:sp>
      <p:pic>
        <p:nvPicPr>
          <p:cNvPr id="4" name="Picture 3">
            <a:extLst>
              <a:ext uri="{FF2B5EF4-FFF2-40B4-BE49-F238E27FC236}">
                <a16:creationId xmlns:a16="http://schemas.microsoft.com/office/drawing/2014/main" id="{A58D99EB-D4B2-4245-AFEF-4EF1892D4ED2}"/>
              </a:ext>
            </a:extLst>
          </p:cNvPr>
          <p:cNvPicPr/>
          <p:nvPr/>
        </p:nvPicPr>
        <p:blipFill rotWithShape="1">
          <a:blip r:embed="rId2"/>
          <a:srcRect l="49872" t="43077" r="22564" b="23419"/>
          <a:stretch/>
        </p:blipFill>
        <p:spPr bwMode="auto">
          <a:xfrm>
            <a:off x="4039154" y="2668704"/>
            <a:ext cx="4439760" cy="26268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510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F2EEB6-CE7C-4DCB-9E62-67EE89812DF5}"/>
              </a:ext>
            </a:extLst>
          </p:cNvPr>
          <p:cNvSpPr/>
          <p:nvPr/>
        </p:nvSpPr>
        <p:spPr>
          <a:xfrm>
            <a:off x="890725" y="1179382"/>
            <a:ext cx="9948910" cy="369332"/>
          </a:xfrm>
          <a:prstGeom prst="rect">
            <a:avLst/>
          </a:prstGeom>
        </p:spPr>
        <p:txBody>
          <a:bodyPr wrap="square">
            <a:spAutoFit/>
          </a:bodyPr>
          <a:lstStyle/>
          <a:p>
            <a:r>
              <a:rPr lang="en-US" i="1" dirty="0">
                <a:solidFill>
                  <a:srgbClr val="00FFFF"/>
                </a:solidFill>
              </a:rPr>
              <a:t>The data was also manipulated in such a way to produce a visualization  of mean pollutant AQI over time </a:t>
            </a:r>
          </a:p>
        </p:txBody>
      </p:sp>
      <p:pic>
        <p:nvPicPr>
          <p:cNvPr id="3" name="Picture 2">
            <a:extLst>
              <a:ext uri="{FF2B5EF4-FFF2-40B4-BE49-F238E27FC236}">
                <a16:creationId xmlns:a16="http://schemas.microsoft.com/office/drawing/2014/main" id="{68CFBAC3-7621-4286-991A-2721ACC68199}"/>
              </a:ext>
            </a:extLst>
          </p:cNvPr>
          <p:cNvPicPr/>
          <p:nvPr/>
        </p:nvPicPr>
        <p:blipFill rotWithShape="1">
          <a:blip r:embed="rId2"/>
          <a:srcRect l="22308" t="41710" r="39744" b="30256"/>
          <a:stretch/>
        </p:blipFill>
        <p:spPr bwMode="auto">
          <a:xfrm>
            <a:off x="2272683" y="2286000"/>
            <a:ext cx="6573819" cy="28719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382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10273B-CA52-4DB3-9C69-D9F66EED2646}"/>
              </a:ext>
            </a:extLst>
          </p:cNvPr>
          <p:cNvSpPr/>
          <p:nvPr/>
        </p:nvSpPr>
        <p:spPr>
          <a:xfrm>
            <a:off x="1157055" y="468729"/>
            <a:ext cx="9993297" cy="1070871"/>
          </a:xfrm>
          <a:prstGeom prst="rect">
            <a:avLst/>
          </a:prstGeom>
        </p:spPr>
        <p:txBody>
          <a:bodyPr wrap="square">
            <a:spAutoFit/>
          </a:bodyPr>
          <a:lstStyle/>
          <a:p>
            <a:pPr>
              <a:lnSpc>
                <a:spcPct val="107000"/>
              </a:lnSpc>
              <a:spcAft>
                <a:spcPts val="800"/>
              </a:spcAft>
            </a:pPr>
            <a:r>
              <a:rPr lang="en-US" i="1" dirty="0">
                <a:solidFill>
                  <a:srgbClr val="00FFFF"/>
                </a:solidFill>
              </a:rPr>
              <a:t>Analysis can be done on many different states, but we have chosen to show New York and California to highlight the trend of average pollutants by year.</a:t>
            </a:r>
          </a:p>
          <a:p>
            <a:pPr>
              <a:lnSpc>
                <a:spcPct val="107000"/>
              </a:lnSpc>
              <a:spcAft>
                <a:spcPts val="800"/>
              </a:spcAft>
            </a:pPr>
            <a:endParaRPr lang="en-US" i="1" dirty="0">
              <a:solidFill>
                <a:srgbClr val="00FF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7487B35-4637-42BA-B150-4DBB80336E89}"/>
              </a:ext>
            </a:extLst>
          </p:cNvPr>
          <p:cNvSpPr txBox="1"/>
          <p:nvPr/>
        </p:nvSpPr>
        <p:spPr>
          <a:xfrm>
            <a:off x="1157055" y="1358697"/>
            <a:ext cx="2361460" cy="369332"/>
          </a:xfrm>
          <a:prstGeom prst="rect">
            <a:avLst/>
          </a:prstGeom>
          <a:noFill/>
        </p:spPr>
        <p:txBody>
          <a:bodyPr wrap="square" rtlCol="0">
            <a:spAutoFit/>
          </a:bodyPr>
          <a:lstStyle/>
          <a:p>
            <a:r>
              <a:rPr lang="en-US" i="1" dirty="0">
                <a:solidFill>
                  <a:srgbClr val="00FFFF"/>
                </a:solidFill>
              </a:rPr>
              <a:t>New York</a:t>
            </a:r>
          </a:p>
        </p:txBody>
      </p:sp>
      <p:pic>
        <p:nvPicPr>
          <p:cNvPr id="4" name="Picture 3">
            <a:extLst>
              <a:ext uri="{FF2B5EF4-FFF2-40B4-BE49-F238E27FC236}">
                <a16:creationId xmlns:a16="http://schemas.microsoft.com/office/drawing/2014/main" id="{72C13CC0-2932-4DA4-BC18-5D8CAAA889CF}"/>
              </a:ext>
            </a:extLst>
          </p:cNvPr>
          <p:cNvPicPr/>
          <p:nvPr/>
        </p:nvPicPr>
        <p:blipFill rotWithShape="1">
          <a:blip r:embed="rId2"/>
          <a:srcRect l="23077" t="34644" r="51026" b="38006"/>
          <a:stretch/>
        </p:blipFill>
        <p:spPr bwMode="auto">
          <a:xfrm>
            <a:off x="1845925" y="1902881"/>
            <a:ext cx="2903628" cy="174584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218ADA2-3E72-43D6-8BFE-53B278A5507F}"/>
              </a:ext>
            </a:extLst>
          </p:cNvPr>
          <p:cNvPicPr/>
          <p:nvPr/>
        </p:nvPicPr>
        <p:blipFill rotWithShape="1">
          <a:blip r:embed="rId2"/>
          <a:srcRect l="48975" t="34416" r="25897" b="38006"/>
          <a:stretch/>
        </p:blipFill>
        <p:spPr bwMode="auto">
          <a:xfrm>
            <a:off x="5879644" y="1875053"/>
            <a:ext cx="2918460" cy="18014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C2979B9-DEF8-4335-A085-5AD48F4614DF}"/>
              </a:ext>
            </a:extLst>
          </p:cNvPr>
          <p:cNvPicPr/>
          <p:nvPr/>
        </p:nvPicPr>
        <p:blipFill rotWithShape="1">
          <a:blip r:embed="rId2"/>
          <a:srcRect l="23718" t="62222" r="50641" b="10200"/>
          <a:stretch/>
        </p:blipFill>
        <p:spPr bwMode="auto">
          <a:xfrm>
            <a:off x="1845925" y="4162328"/>
            <a:ext cx="3093720" cy="187134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9FCD491-26FC-4AD9-B3A5-0269E4E5FBEE}"/>
              </a:ext>
            </a:extLst>
          </p:cNvPr>
          <p:cNvPicPr/>
          <p:nvPr/>
        </p:nvPicPr>
        <p:blipFill rotWithShape="1">
          <a:blip r:embed="rId2"/>
          <a:srcRect l="48975" t="62450" r="25384" b="10200"/>
          <a:stretch/>
        </p:blipFill>
        <p:spPr bwMode="auto">
          <a:xfrm>
            <a:off x="5879644" y="4162328"/>
            <a:ext cx="2987040" cy="17919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9343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0CF183-D614-4658-BB4D-97FA71ED9A3E}"/>
              </a:ext>
            </a:extLst>
          </p:cNvPr>
          <p:cNvPicPr/>
          <p:nvPr/>
        </p:nvPicPr>
        <p:blipFill rotWithShape="1">
          <a:blip r:embed="rId2"/>
          <a:srcRect l="22564" t="18461" r="49487" b="50542"/>
          <a:stretch/>
        </p:blipFill>
        <p:spPr bwMode="auto">
          <a:xfrm>
            <a:off x="1748975" y="1216293"/>
            <a:ext cx="3299460" cy="205803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754682B-4AA0-4669-8624-7A377A381FDF}"/>
              </a:ext>
            </a:extLst>
          </p:cNvPr>
          <p:cNvPicPr/>
          <p:nvPr/>
        </p:nvPicPr>
        <p:blipFill rotWithShape="1">
          <a:blip r:embed="rId2"/>
          <a:srcRect l="50257" t="19601" r="22179" b="50769"/>
          <a:stretch/>
        </p:blipFill>
        <p:spPr bwMode="auto">
          <a:xfrm>
            <a:off x="6501007" y="1216293"/>
            <a:ext cx="3139440" cy="189801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4F4D4956-9743-4300-AEB2-91DC8A9EA1D2}"/>
              </a:ext>
            </a:extLst>
          </p:cNvPr>
          <p:cNvPicPr/>
          <p:nvPr/>
        </p:nvPicPr>
        <p:blipFill rotWithShape="1">
          <a:blip r:embed="rId2"/>
          <a:srcRect l="23589" t="49459" r="49103" b="20911"/>
          <a:stretch/>
        </p:blipFill>
        <p:spPr bwMode="auto">
          <a:xfrm>
            <a:off x="1748975" y="4103052"/>
            <a:ext cx="3188785" cy="183102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F7B512E-D1F0-458B-8379-7C25B93E5C9D}"/>
              </a:ext>
            </a:extLst>
          </p:cNvPr>
          <p:cNvPicPr/>
          <p:nvPr/>
        </p:nvPicPr>
        <p:blipFill rotWithShape="1">
          <a:blip r:embed="rId2"/>
          <a:srcRect l="50641" t="49687" r="22949" b="20684"/>
          <a:stretch/>
        </p:blipFill>
        <p:spPr bwMode="auto">
          <a:xfrm>
            <a:off x="6501007" y="3961765"/>
            <a:ext cx="3139440" cy="189801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E2FBB91-B0BE-434C-A953-4A80EBDC536B}"/>
              </a:ext>
            </a:extLst>
          </p:cNvPr>
          <p:cNvSpPr txBox="1"/>
          <p:nvPr/>
        </p:nvSpPr>
        <p:spPr>
          <a:xfrm>
            <a:off x="1828800" y="523875"/>
            <a:ext cx="3030573" cy="369332"/>
          </a:xfrm>
          <a:prstGeom prst="rect">
            <a:avLst/>
          </a:prstGeom>
          <a:noFill/>
        </p:spPr>
        <p:txBody>
          <a:bodyPr wrap="none" rtlCol="0">
            <a:spAutoFit/>
          </a:bodyPr>
          <a:lstStyle/>
          <a:p>
            <a:r>
              <a:rPr lang="en-US" i="1" dirty="0">
                <a:solidFill>
                  <a:srgbClr val="00FFFF"/>
                </a:solidFill>
              </a:rPr>
              <a:t>Average pollutant  by weekday</a:t>
            </a:r>
          </a:p>
        </p:txBody>
      </p:sp>
    </p:spTree>
    <p:extLst>
      <p:ext uri="{BB962C8B-B14F-4D97-AF65-F5344CB8AC3E}">
        <p14:creationId xmlns:p14="http://schemas.microsoft.com/office/powerpoint/2010/main" val="123261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4F128-32AD-49E4-B721-26F46700D310}"/>
              </a:ext>
            </a:extLst>
          </p:cNvPr>
          <p:cNvSpPr txBox="1"/>
          <p:nvPr/>
        </p:nvSpPr>
        <p:spPr>
          <a:xfrm>
            <a:off x="1819922" y="683581"/>
            <a:ext cx="1077474" cy="369332"/>
          </a:xfrm>
          <a:prstGeom prst="rect">
            <a:avLst/>
          </a:prstGeom>
          <a:noFill/>
        </p:spPr>
        <p:txBody>
          <a:bodyPr wrap="none" rtlCol="0">
            <a:spAutoFit/>
          </a:bodyPr>
          <a:lstStyle/>
          <a:p>
            <a:r>
              <a:rPr lang="en-US" i="1" dirty="0">
                <a:solidFill>
                  <a:srgbClr val="00FFFF"/>
                </a:solidFill>
              </a:rPr>
              <a:t>California</a:t>
            </a:r>
          </a:p>
        </p:txBody>
      </p:sp>
      <p:pic>
        <p:nvPicPr>
          <p:cNvPr id="3" name="Picture 2">
            <a:extLst>
              <a:ext uri="{FF2B5EF4-FFF2-40B4-BE49-F238E27FC236}">
                <a16:creationId xmlns:a16="http://schemas.microsoft.com/office/drawing/2014/main" id="{D783BCB5-FC0F-4E70-AD5A-6B22175325B2}"/>
              </a:ext>
            </a:extLst>
          </p:cNvPr>
          <p:cNvPicPr/>
          <p:nvPr/>
        </p:nvPicPr>
        <p:blipFill rotWithShape="1">
          <a:blip r:embed="rId2"/>
          <a:srcRect l="23334" t="24843" r="51282" b="46667"/>
          <a:stretch/>
        </p:blipFill>
        <p:spPr bwMode="auto">
          <a:xfrm>
            <a:off x="1457216" y="1480014"/>
            <a:ext cx="2880360" cy="181800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DE1790A-D92D-44CE-9153-62059E8D90CD}"/>
              </a:ext>
            </a:extLst>
          </p:cNvPr>
          <p:cNvPicPr/>
          <p:nvPr/>
        </p:nvPicPr>
        <p:blipFill rotWithShape="1">
          <a:blip r:embed="rId2"/>
          <a:srcRect l="48891" t="24388" r="25897" b="47122"/>
          <a:stretch/>
        </p:blipFill>
        <p:spPr bwMode="auto">
          <a:xfrm>
            <a:off x="6096000" y="1480014"/>
            <a:ext cx="2892425" cy="18383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941BF36-1AFB-4C55-A0C7-F041F0310DBE}"/>
              </a:ext>
            </a:extLst>
          </p:cNvPr>
          <p:cNvPicPr/>
          <p:nvPr/>
        </p:nvPicPr>
        <p:blipFill rotWithShape="1">
          <a:blip r:embed="rId2"/>
          <a:srcRect l="23334" t="53333" r="51282" b="19089"/>
          <a:stretch/>
        </p:blipFill>
        <p:spPr bwMode="auto">
          <a:xfrm>
            <a:off x="1533416" y="4054012"/>
            <a:ext cx="2804160" cy="171323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61D2A65-27CD-44CB-AABD-370B1E073D2C}"/>
              </a:ext>
            </a:extLst>
          </p:cNvPr>
          <p:cNvPicPr/>
          <p:nvPr/>
        </p:nvPicPr>
        <p:blipFill rotWithShape="1">
          <a:blip r:embed="rId2"/>
          <a:srcRect l="48974" t="53334" r="25513" b="19315"/>
          <a:stretch/>
        </p:blipFill>
        <p:spPr bwMode="auto">
          <a:xfrm>
            <a:off x="6096000" y="4046856"/>
            <a:ext cx="2811780" cy="1695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7802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41F4C-CC80-4F2E-8931-D547B9491D7E}"/>
              </a:ext>
            </a:extLst>
          </p:cNvPr>
          <p:cNvSpPr txBox="1"/>
          <p:nvPr/>
        </p:nvSpPr>
        <p:spPr>
          <a:xfrm>
            <a:off x="1775534" y="736846"/>
            <a:ext cx="8886548" cy="646331"/>
          </a:xfrm>
          <a:prstGeom prst="rect">
            <a:avLst/>
          </a:prstGeom>
          <a:noFill/>
        </p:spPr>
        <p:txBody>
          <a:bodyPr wrap="square" rtlCol="0">
            <a:spAutoFit/>
          </a:bodyPr>
          <a:lstStyle/>
          <a:p>
            <a:r>
              <a:rPr lang="en-US" i="1">
                <a:solidFill>
                  <a:srgbClr val="00FFFF"/>
                </a:solidFill>
              </a:rPr>
              <a:t>A correlation plot is also constructed to get a better idea about how different pollutants are being correlated each other. </a:t>
            </a:r>
            <a:endParaRPr lang="en-US" i="1" dirty="0">
              <a:solidFill>
                <a:srgbClr val="00FFFF"/>
              </a:solidFill>
            </a:endParaRPr>
          </a:p>
        </p:txBody>
      </p:sp>
      <p:pic>
        <p:nvPicPr>
          <p:cNvPr id="3" name="Picture 2">
            <a:extLst>
              <a:ext uri="{FF2B5EF4-FFF2-40B4-BE49-F238E27FC236}">
                <a16:creationId xmlns:a16="http://schemas.microsoft.com/office/drawing/2014/main" id="{B96439B4-34A9-4CF2-8BD7-05A7F70C7BD0}"/>
              </a:ext>
            </a:extLst>
          </p:cNvPr>
          <p:cNvPicPr/>
          <p:nvPr/>
        </p:nvPicPr>
        <p:blipFill rotWithShape="1">
          <a:blip r:embed="rId2"/>
          <a:srcRect l="21922" t="32883" r="44872" b="22507"/>
          <a:stretch/>
        </p:blipFill>
        <p:spPr bwMode="auto">
          <a:xfrm>
            <a:off x="3497624" y="1701032"/>
            <a:ext cx="4563300" cy="3492405"/>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A0010FA6-7085-407B-AB66-CA33E4AFC241}"/>
              </a:ext>
            </a:extLst>
          </p:cNvPr>
          <p:cNvSpPr/>
          <p:nvPr/>
        </p:nvSpPr>
        <p:spPr>
          <a:xfrm>
            <a:off x="2053700" y="5464596"/>
            <a:ext cx="8279907" cy="646331"/>
          </a:xfrm>
          <a:prstGeom prst="rect">
            <a:avLst/>
          </a:prstGeom>
        </p:spPr>
        <p:txBody>
          <a:bodyPr wrap="square">
            <a:spAutoFit/>
          </a:bodyPr>
          <a:lstStyle/>
          <a:p>
            <a:r>
              <a:rPr lang="en-US" i="1" dirty="0">
                <a:solidFill>
                  <a:srgbClr val="00FFFF"/>
                </a:solidFill>
              </a:rPr>
              <a:t>The above virtualization helped in inferring that CO and NO</a:t>
            </a:r>
            <a:r>
              <a:rPr lang="en-US" i="1" baseline="-25000" dirty="0">
                <a:solidFill>
                  <a:srgbClr val="00FFFF"/>
                </a:solidFill>
              </a:rPr>
              <a:t>2</a:t>
            </a:r>
            <a:r>
              <a:rPr lang="en-US" i="1" dirty="0">
                <a:solidFill>
                  <a:srgbClr val="00FFFF"/>
                </a:solidFill>
              </a:rPr>
              <a:t> AQI have the highest correlation (positive) out of all</a:t>
            </a:r>
          </a:p>
        </p:txBody>
      </p:sp>
    </p:spTree>
    <p:extLst>
      <p:ext uri="{BB962C8B-B14F-4D97-AF65-F5344CB8AC3E}">
        <p14:creationId xmlns:p14="http://schemas.microsoft.com/office/powerpoint/2010/main" val="84799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E574F2-5480-4404-ADEE-832C2DFFE769}"/>
              </a:ext>
            </a:extLst>
          </p:cNvPr>
          <p:cNvSpPr txBox="1"/>
          <p:nvPr/>
        </p:nvSpPr>
        <p:spPr>
          <a:xfrm>
            <a:off x="3352800" y="656947"/>
            <a:ext cx="5486399" cy="2185214"/>
          </a:xfrm>
          <a:prstGeom prst="rect">
            <a:avLst/>
          </a:prstGeom>
          <a:noFill/>
        </p:spPr>
        <p:txBody>
          <a:bodyPr wrap="square" rtlCol="0">
            <a:spAutoFit/>
          </a:bodyPr>
          <a:lstStyle/>
          <a:p>
            <a:pPr algn="ctr"/>
            <a:r>
              <a:rPr lang="en-US" sz="2800" dirty="0">
                <a:solidFill>
                  <a:srgbClr val="00FFFF"/>
                </a:solidFill>
              </a:rPr>
              <a:t>Analysis on Air Quality Index</a:t>
            </a:r>
          </a:p>
          <a:p>
            <a:pPr algn="ctr"/>
            <a:endParaRPr lang="en-US" sz="2000" dirty="0">
              <a:solidFill>
                <a:srgbClr val="00FFFF"/>
              </a:solidFill>
            </a:endParaRPr>
          </a:p>
          <a:p>
            <a:pPr algn="ctr"/>
            <a:endParaRPr lang="en-US" sz="2000" dirty="0">
              <a:solidFill>
                <a:srgbClr val="00FFFF"/>
              </a:solidFill>
            </a:endParaRPr>
          </a:p>
          <a:p>
            <a:pPr algn="ctr"/>
            <a:endParaRPr lang="en-US" sz="2000" dirty="0">
              <a:solidFill>
                <a:srgbClr val="00FFFF"/>
              </a:solidFill>
            </a:endParaRPr>
          </a:p>
          <a:p>
            <a:pPr algn="ctr"/>
            <a:r>
              <a:rPr lang="en-US" sz="2400" dirty="0">
                <a:solidFill>
                  <a:srgbClr val="00FFFF"/>
                </a:solidFill>
              </a:rPr>
              <a:t>The Team</a:t>
            </a:r>
          </a:p>
          <a:p>
            <a:pPr algn="ctr"/>
            <a:endParaRPr lang="en-US" sz="2400" dirty="0">
              <a:solidFill>
                <a:srgbClr val="00FFFF"/>
              </a:solidFill>
            </a:endParaRPr>
          </a:p>
        </p:txBody>
      </p:sp>
      <p:sp>
        <p:nvSpPr>
          <p:cNvPr id="14" name="Shape 159">
            <a:extLst>
              <a:ext uri="{FF2B5EF4-FFF2-40B4-BE49-F238E27FC236}">
                <a16:creationId xmlns:a16="http://schemas.microsoft.com/office/drawing/2014/main" id="{AD31E5F9-1A7E-4542-8A47-D4D8AC6F64B2}"/>
              </a:ext>
            </a:extLst>
          </p:cNvPr>
          <p:cNvSpPr txBox="1"/>
          <p:nvPr/>
        </p:nvSpPr>
        <p:spPr>
          <a:xfrm>
            <a:off x="4989492" y="2549665"/>
            <a:ext cx="3010200" cy="418800"/>
          </a:xfrm>
          <a:prstGeom prst="rect">
            <a:avLst/>
          </a:prstGeom>
          <a:noFill/>
          <a:ln>
            <a:noFill/>
          </a:ln>
        </p:spPr>
        <p:txBody>
          <a:bodyPr wrap="square" lIns="91425" tIns="91425" rIns="91425" bIns="91425" anchor="t" anchorCtr="0">
            <a:noAutofit/>
          </a:bodyPr>
          <a:lstStyle/>
          <a:p>
            <a:pPr marL="0" marR="0" lvl="0" indent="-152400" algn="l" rtl="0">
              <a:lnSpc>
                <a:spcPct val="100000"/>
              </a:lnSpc>
              <a:spcBef>
                <a:spcPts val="0"/>
              </a:spcBef>
              <a:spcAft>
                <a:spcPts val="0"/>
              </a:spcAft>
              <a:buClr>
                <a:srgbClr val="000000"/>
              </a:buClr>
              <a:buSzPts val="2400"/>
              <a:buFont typeface="Georgia"/>
              <a:buNone/>
            </a:pPr>
            <a:r>
              <a:rPr lang="en" sz="2400" b="1">
                <a:latin typeface="Georgia"/>
                <a:ea typeface="Georgia"/>
                <a:cs typeface="Georgia"/>
                <a:sym typeface="Georgia"/>
              </a:rPr>
              <a:t>The Team</a:t>
            </a:r>
          </a:p>
        </p:txBody>
      </p:sp>
      <p:sp>
        <p:nvSpPr>
          <p:cNvPr id="15" name="Shape 160">
            <a:extLst>
              <a:ext uri="{FF2B5EF4-FFF2-40B4-BE49-F238E27FC236}">
                <a16:creationId xmlns:a16="http://schemas.microsoft.com/office/drawing/2014/main" id="{11E7FDB4-DEEC-4031-800F-12C85F5DEBB4}"/>
              </a:ext>
            </a:extLst>
          </p:cNvPr>
          <p:cNvSpPr txBox="1"/>
          <p:nvPr/>
        </p:nvSpPr>
        <p:spPr>
          <a:xfrm>
            <a:off x="699481" y="5193175"/>
            <a:ext cx="2548500" cy="1230300"/>
          </a:xfrm>
          <a:prstGeom prst="rect">
            <a:avLst/>
          </a:prstGeom>
          <a:noFill/>
          <a:ln>
            <a:noFill/>
          </a:ln>
        </p:spPr>
        <p:txBody>
          <a:bodyPr wrap="square" lIns="91425" tIns="91425" rIns="91425" bIns="91425" anchor="t" anchorCtr="0">
            <a:noAutofit/>
          </a:bodyPr>
          <a:lstStyle/>
          <a:p>
            <a:pPr marL="0" marR="0" lvl="0" indent="-88900" algn="ctr" rtl="0">
              <a:lnSpc>
                <a:spcPct val="100000"/>
              </a:lnSpc>
              <a:spcBef>
                <a:spcPts val="0"/>
              </a:spcBef>
              <a:spcAft>
                <a:spcPts val="0"/>
              </a:spcAft>
              <a:buClr>
                <a:srgbClr val="FFFFFF"/>
              </a:buClr>
              <a:buSzPts val="1400"/>
              <a:buFont typeface="Arial"/>
              <a:buNone/>
            </a:pPr>
            <a:r>
              <a:rPr lang="en-US" sz="1400" dirty="0">
                <a:solidFill>
                  <a:srgbClr val="FFFFFF"/>
                </a:solidFill>
              </a:rPr>
              <a:t>Aditya Jain</a:t>
            </a:r>
            <a:r>
              <a:rPr lang="en" sz="1400" dirty="0">
                <a:solidFill>
                  <a:srgbClr val="FFFFFF"/>
                </a:solidFill>
              </a:rPr>
              <a:t> (</a:t>
            </a:r>
            <a:r>
              <a:rPr lang="en-US" sz="1400" dirty="0">
                <a:solidFill>
                  <a:srgbClr val="FFFFFF"/>
                </a:solidFill>
              </a:rPr>
              <a:t>aj2419</a:t>
            </a:r>
            <a:r>
              <a:rPr lang="en" sz="1400" dirty="0">
                <a:solidFill>
                  <a:srgbClr val="FFFFFF"/>
                </a:solidFill>
              </a:rPr>
              <a:t>)</a:t>
            </a:r>
            <a:br>
              <a:rPr lang="en" sz="1400" b="0" i="0" u="none" strike="noStrike" cap="none" dirty="0">
                <a:solidFill>
                  <a:srgbClr val="FFFFFF"/>
                </a:solidFill>
                <a:latin typeface="Arial"/>
                <a:ea typeface="Arial"/>
                <a:cs typeface="Arial"/>
                <a:sym typeface="Arial"/>
              </a:rPr>
            </a:br>
            <a:r>
              <a:rPr lang="en" sz="1400" b="0" i="0" u="none" strike="noStrike" cap="none" dirty="0">
                <a:solidFill>
                  <a:srgbClr val="FFFFFF"/>
                </a:solidFill>
                <a:latin typeface="Arial"/>
                <a:ea typeface="Arial"/>
                <a:cs typeface="Arial"/>
                <a:sym typeface="Arial"/>
              </a:rPr>
              <a:t>MS, Computer Science</a:t>
            </a:r>
          </a:p>
        </p:txBody>
      </p:sp>
      <p:sp>
        <p:nvSpPr>
          <p:cNvPr id="16" name="Shape 161">
            <a:extLst>
              <a:ext uri="{FF2B5EF4-FFF2-40B4-BE49-F238E27FC236}">
                <a16:creationId xmlns:a16="http://schemas.microsoft.com/office/drawing/2014/main" id="{0A554867-B825-4318-ADCC-569805061E02}"/>
              </a:ext>
            </a:extLst>
          </p:cNvPr>
          <p:cNvSpPr txBox="1"/>
          <p:nvPr/>
        </p:nvSpPr>
        <p:spPr>
          <a:xfrm>
            <a:off x="4821749" y="5193175"/>
            <a:ext cx="2548499" cy="911722"/>
          </a:xfrm>
          <a:prstGeom prst="rect">
            <a:avLst/>
          </a:prstGeom>
          <a:noFill/>
          <a:ln>
            <a:noFill/>
          </a:ln>
        </p:spPr>
        <p:txBody>
          <a:bodyPr wrap="square" lIns="91425" tIns="91425" rIns="91425" bIns="91425" anchor="t" anchorCtr="0">
            <a:noAutofit/>
          </a:bodyPr>
          <a:lstStyle/>
          <a:p>
            <a:pPr marL="0" marR="0" lvl="0" indent="-88900" algn="ctr" rtl="0">
              <a:lnSpc>
                <a:spcPct val="100000"/>
              </a:lnSpc>
              <a:spcBef>
                <a:spcPts val="0"/>
              </a:spcBef>
              <a:spcAft>
                <a:spcPts val="0"/>
              </a:spcAft>
              <a:buClr>
                <a:schemeClr val="dk2"/>
              </a:buClr>
              <a:buSzPts val="1400"/>
              <a:buFont typeface="Arial"/>
              <a:buNone/>
            </a:pPr>
            <a:r>
              <a:rPr lang="en-US" sz="1400" b="0" i="0" u="none" strike="noStrike" cap="none" dirty="0">
                <a:solidFill>
                  <a:srgbClr val="F3F3F3"/>
                </a:solidFill>
                <a:latin typeface="Arial"/>
                <a:ea typeface="Arial"/>
                <a:cs typeface="Arial"/>
                <a:sym typeface="Arial"/>
              </a:rPr>
              <a:t>Gaurav </a:t>
            </a:r>
            <a:r>
              <a:rPr lang="en-US" sz="1400" b="0" i="0" u="none" strike="noStrike" cap="none" dirty="0" err="1">
                <a:solidFill>
                  <a:srgbClr val="F3F3F3"/>
                </a:solidFill>
                <a:latin typeface="Arial"/>
                <a:ea typeface="Arial"/>
                <a:cs typeface="Arial"/>
                <a:sym typeface="Arial"/>
              </a:rPr>
              <a:t>Wadhawan</a:t>
            </a:r>
            <a:r>
              <a:rPr lang="en" dirty="0">
                <a:solidFill>
                  <a:srgbClr val="F3F3F3"/>
                </a:solidFill>
              </a:rPr>
              <a:t> (gw979)</a:t>
            </a:r>
            <a:br>
              <a:rPr lang="en" sz="1400" b="0" i="0" u="none" strike="noStrike" cap="none" dirty="0">
                <a:solidFill>
                  <a:srgbClr val="F3F3F3"/>
                </a:solidFill>
                <a:latin typeface="Arial"/>
                <a:ea typeface="Arial"/>
                <a:cs typeface="Arial"/>
                <a:sym typeface="Arial"/>
              </a:rPr>
            </a:br>
            <a:r>
              <a:rPr lang="en" sz="1400" b="0" i="0" u="none" strike="noStrike" cap="none" dirty="0">
                <a:solidFill>
                  <a:srgbClr val="F3F3F3"/>
                </a:solidFill>
                <a:latin typeface="Arial"/>
                <a:ea typeface="Arial"/>
                <a:cs typeface="Arial"/>
                <a:sym typeface="Arial"/>
              </a:rPr>
              <a:t>MS, Computer Science</a:t>
            </a:r>
          </a:p>
        </p:txBody>
      </p:sp>
      <p:sp>
        <p:nvSpPr>
          <p:cNvPr id="17" name="Shape 164">
            <a:extLst>
              <a:ext uri="{FF2B5EF4-FFF2-40B4-BE49-F238E27FC236}">
                <a16:creationId xmlns:a16="http://schemas.microsoft.com/office/drawing/2014/main" id="{87DB696F-6F43-45F2-BC9A-C622BE489EAE}"/>
              </a:ext>
            </a:extLst>
          </p:cNvPr>
          <p:cNvSpPr txBox="1"/>
          <p:nvPr/>
        </p:nvSpPr>
        <p:spPr>
          <a:xfrm>
            <a:off x="8702336" y="5193175"/>
            <a:ext cx="2390400" cy="1230300"/>
          </a:xfrm>
          <a:prstGeom prst="rect">
            <a:avLst/>
          </a:prstGeom>
          <a:noFill/>
          <a:ln>
            <a:noFill/>
          </a:ln>
        </p:spPr>
        <p:txBody>
          <a:bodyPr wrap="square" lIns="91425" tIns="91425" rIns="91425" bIns="91425" anchor="t" anchorCtr="0">
            <a:noAutofit/>
          </a:bodyPr>
          <a:lstStyle/>
          <a:p>
            <a:pPr marL="0" marR="0" lvl="0" indent="-88900" algn="ctr" rtl="0">
              <a:lnSpc>
                <a:spcPct val="100000"/>
              </a:lnSpc>
              <a:spcBef>
                <a:spcPts val="0"/>
              </a:spcBef>
              <a:spcAft>
                <a:spcPts val="0"/>
              </a:spcAft>
              <a:buClr>
                <a:srgbClr val="FFFFFF"/>
              </a:buClr>
              <a:buSzPts val="1400"/>
              <a:buFont typeface="Arial"/>
              <a:buNone/>
            </a:pPr>
            <a:r>
              <a:rPr lang="en-US" sz="1400" dirty="0" err="1">
                <a:solidFill>
                  <a:srgbClr val="FFFFFF"/>
                </a:solidFill>
              </a:rPr>
              <a:t>Shrey</a:t>
            </a:r>
            <a:r>
              <a:rPr lang="en-US" sz="1400" dirty="0">
                <a:solidFill>
                  <a:srgbClr val="FFFFFF"/>
                </a:solidFill>
              </a:rPr>
              <a:t> Gupta</a:t>
            </a:r>
            <a:r>
              <a:rPr lang="en" sz="1400" dirty="0">
                <a:solidFill>
                  <a:srgbClr val="FFFFFF"/>
                </a:solidFill>
              </a:rPr>
              <a:t> (</a:t>
            </a:r>
            <a:r>
              <a:rPr lang="en-US" sz="1400" dirty="0">
                <a:solidFill>
                  <a:srgbClr val="FFFFFF"/>
                </a:solidFill>
              </a:rPr>
              <a:t>sg5085</a:t>
            </a:r>
            <a:r>
              <a:rPr lang="en" sz="1400" dirty="0">
                <a:solidFill>
                  <a:srgbClr val="FFFFFF"/>
                </a:solidFill>
              </a:rPr>
              <a:t>)</a:t>
            </a:r>
            <a:br>
              <a:rPr lang="en" sz="1400" b="0" i="0" u="none" strike="noStrike" cap="none" dirty="0">
                <a:solidFill>
                  <a:srgbClr val="FFFFFF"/>
                </a:solidFill>
                <a:latin typeface="Arial"/>
                <a:ea typeface="Arial"/>
                <a:cs typeface="Arial"/>
                <a:sym typeface="Arial"/>
              </a:rPr>
            </a:br>
            <a:r>
              <a:rPr lang="en" sz="1400" b="0" i="0" u="none" strike="noStrike" cap="none" dirty="0">
                <a:solidFill>
                  <a:srgbClr val="FFFFFF"/>
                </a:solidFill>
                <a:latin typeface="Arial"/>
                <a:ea typeface="Arial"/>
                <a:cs typeface="Arial"/>
                <a:sym typeface="Arial"/>
              </a:rPr>
              <a:t>MS, Computer Scien</a:t>
            </a:r>
          </a:p>
          <a:p>
            <a:pPr marL="0" marR="0" lvl="0" indent="-88900" algn="ctr" rtl="0">
              <a:lnSpc>
                <a:spcPct val="100000"/>
              </a:lnSpc>
              <a:spcBef>
                <a:spcPts val="0"/>
              </a:spcBef>
              <a:spcAft>
                <a:spcPts val="0"/>
              </a:spcAft>
              <a:buClr>
                <a:srgbClr val="FFFFFF"/>
              </a:buClr>
              <a:buSzPts val="1400"/>
              <a:buFont typeface="Arial"/>
              <a:buNone/>
            </a:pPr>
            <a:r>
              <a:rPr lang="en" sz="1400" b="0" i="0" u="none" strike="noStrike" cap="none" dirty="0">
                <a:solidFill>
                  <a:srgbClr val="FFFFFF"/>
                </a:solidFill>
                <a:latin typeface="Arial"/>
                <a:ea typeface="Arial"/>
                <a:cs typeface="Arial"/>
                <a:sym typeface="Arial"/>
              </a:rPr>
              <a:t>ce</a:t>
            </a:r>
          </a:p>
        </p:txBody>
      </p:sp>
      <p:pic>
        <p:nvPicPr>
          <p:cNvPr id="3" name="Picture 2">
            <a:extLst>
              <a:ext uri="{FF2B5EF4-FFF2-40B4-BE49-F238E27FC236}">
                <a16:creationId xmlns:a16="http://schemas.microsoft.com/office/drawing/2014/main" id="{E0B230AF-8B7F-4C5F-A412-7C96BE52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565" y="2704448"/>
            <a:ext cx="2047501" cy="2047501"/>
          </a:xfrm>
          <a:prstGeom prst="rect">
            <a:avLst/>
          </a:prstGeom>
        </p:spPr>
      </p:pic>
      <p:pic>
        <p:nvPicPr>
          <p:cNvPr id="22" name="Picture 21">
            <a:extLst>
              <a:ext uri="{FF2B5EF4-FFF2-40B4-BE49-F238E27FC236}">
                <a16:creationId xmlns:a16="http://schemas.microsoft.com/office/drawing/2014/main" id="{86DAB0F2-D970-4295-94FC-16AA2D997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933" y="2842161"/>
            <a:ext cx="1905000" cy="1905000"/>
          </a:xfrm>
          <a:prstGeom prst="rect">
            <a:avLst/>
          </a:prstGeom>
        </p:spPr>
      </p:pic>
      <p:pic>
        <p:nvPicPr>
          <p:cNvPr id="24" name="Picture 23">
            <a:extLst>
              <a:ext uri="{FF2B5EF4-FFF2-40B4-BE49-F238E27FC236}">
                <a16:creationId xmlns:a16="http://schemas.microsoft.com/office/drawing/2014/main" id="{25F492A8-D314-4918-BD45-8F0E37A95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37" y="2842161"/>
            <a:ext cx="1905000" cy="1905000"/>
          </a:xfrm>
          <a:prstGeom prst="rect">
            <a:avLst/>
          </a:prstGeom>
        </p:spPr>
      </p:pic>
    </p:spTree>
    <p:extLst>
      <p:ext uri="{BB962C8B-B14F-4D97-AF65-F5344CB8AC3E}">
        <p14:creationId xmlns:p14="http://schemas.microsoft.com/office/powerpoint/2010/main" val="2838229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B7644D-25D1-4BD0-B31C-EA23CEF3ACB1}"/>
              </a:ext>
            </a:extLst>
          </p:cNvPr>
          <p:cNvSpPr txBox="1"/>
          <p:nvPr/>
        </p:nvSpPr>
        <p:spPr>
          <a:xfrm>
            <a:off x="1514475" y="581025"/>
            <a:ext cx="9058275" cy="646331"/>
          </a:xfrm>
          <a:prstGeom prst="rect">
            <a:avLst/>
          </a:prstGeom>
          <a:noFill/>
        </p:spPr>
        <p:txBody>
          <a:bodyPr wrap="square" rtlCol="0">
            <a:spAutoFit/>
          </a:bodyPr>
          <a:lstStyle/>
          <a:p>
            <a:r>
              <a:rPr lang="en-US" i="1" dirty="0">
                <a:solidFill>
                  <a:srgbClr val="00FFFF"/>
                </a:solidFill>
              </a:rPr>
              <a:t>A 2D distribution of the same correlation can be visualized with the help of a 2D heat map. However, if this virtualization is used, only 2 pollutants correlation is checked at a time</a:t>
            </a:r>
          </a:p>
        </p:txBody>
      </p:sp>
      <p:pic>
        <p:nvPicPr>
          <p:cNvPr id="3" name="Picture 2">
            <a:extLst>
              <a:ext uri="{FF2B5EF4-FFF2-40B4-BE49-F238E27FC236}">
                <a16:creationId xmlns:a16="http://schemas.microsoft.com/office/drawing/2014/main" id="{C440F6A0-2EFF-4C88-9597-5F947A8A363C}"/>
              </a:ext>
            </a:extLst>
          </p:cNvPr>
          <p:cNvPicPr/>
          <p:nvPr/>
        </p:nvPicPr>
        <p:blipFill rotWithShape="1">
          <a:blip r:embed="rId2"/>
          <a:srcRect l="21795" t="29402" r="48205" b="21596"/>
          <a:stretch/>
        </p:blipFill>
        <p:spPr bwMode="auto">
          <a:xfrm>
            <a:off x="3987165" y="1559877"/>
            <a:ext cx="3550920" cy="32619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2FE6B0E-FDA4-40C2-838B-754D49D8E74A}"/>
              </a:ext>
            </a:extLst>
          </p:cNvPr>
          <p:cNvSpPr txBox="1"/>
          <p:nvPr/>
        </p:nvSpPr>
        <p:spPr>
          <a:xfrm>
            <a:off x="1514475" y="5381625"/>
            <a:ext cx="8629650" cy="646331"/>
          </a:xfrm>
          <a:prstGeom prst="rect">
            <a:avLst/>
          </a:prstGeom>
          <a:noFill/>
        </p:spPr>
        <p:txBody>
          <a:bodyPr wrap="square" rtlCol="0">
            <a:spAutoFit/>
          </a:bodyPr>
          <a:lstStyle/>
          <a:p>
            <a:r>
              <a:rPr lang="en-US" i="1" dirty="0">
                <a:solidFill>
                  <a:srgbClr val="00FFFF"/>
                </a:solidFill>
              </a:rPr>
              <a:t>The above 2D correlation helped in inferring that as the carbon dioxide was increasing, at the same time Nitrogen Oxide was also increasing.</a:t>
            </a:r>
          </a:p>
        </p:txBody>
      </p:sp>
    </p:spTree>
    <p:extLst>
      <p:ext uri="{BB962C8B-B14F-4D97-AF65-F5344CB8AC3E}">
        <p14:creationId xmlns:p14="http://schemas.microsoft.com/office/powerpoint/2010/main" val="88813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AFA6-E566-4042-9648-A6FF61820BF4}"/>
              </a:ext>
            </a:extLst>
          </p:cNvPr>
          <p:cNvSpPr txBox="1"/>
          <p:nvPr/>
        </p:nvSpPr>
        <p:spPr>
          <a:xfrm>
            <a:off x="3346882" y="550416"/>
            <a:ext cx="5752730" cy="769441"/>
          </a:xfrm>
          <a:prstGeom prst="rect">
            <a:avLst/>
          </a:prstGeom>
          <a:noFill/>
        </p:spPr>
        <p:txBody>
          <a:bodyPr wrap="square" rtlCol="0">
            <a:spAutoFit/>
          </a:bodyPr>
          <a:lstStyle/>
          <a:p>
            <a:pPr algn="ctr"/>
            <a:r>
              <a:rPr lang="en-US" sz="4400" b="1" dirty="0">
                <a:solidFill>
                  <a:srgbClr val="00FFFF"/>
                </a:solidFill>
              </a:rPr>
              <a:t>SUMMARY</a:t>
            </a:r>
          </a:p>
        </p:txBody>
      </p:sp>
      <p:sp>
        <p:nvSpPr>
          <p:cNvPr id="3" name="TextBox 2">
            <a:extLst>
              <a:ext uri="{FF2B5EF4-FFF2-40B4-BE49-F238E27FC236}">
                <a16:creationId xmlns:a16="http://schemas.microsoft.com/office/drawing/2014/main" id="{FABF1A4B-A25C-4D35-BA61-1CB4E95890CA}"/>
              </a:ext>
            </a:extLst>
          </p:cNvPr>
          <p:cNvSpPr txBox="1"/>
          <p:nvPr/>
        </p:nvSpPr>
        <p:spPr>
          <a:xfrm>
            <a:off x="1288741" y="1349406"/>
            <a:ext cx="9614517" cy="4446730"/>
          </a:xfrm>
          <a:prstGeom prst="rect">
            <a:avLst/>
          </a:prstGeom>
          <a:noFill/>
        </p:spPr>
        <p:txBody>
          <a:bodyPr wrap="square" rtlCol="0">
            <a:spAutoFit/>
          </a:bodyPr>
          <a:lstStyle/>
          <a:p>
            <a:pPr algn="just">
              <a:lnSpc>
                <a:spcPct val="200000"/>
              </a:lnSpc>
            </a:pPr>
            <a:r>
              <a:rPr lang="en-US" dirty="0">
                <a:solidFill>
                  <a:srgbClr val="00FFFF"/>
                </a:solidFill>
              </a:rPr>
              <a:t>-Strong Correlation was found to exist between different pollutants such as CO and NO2 which was observed in the correlation map. This correlation was further checked with the help of a 2D heat map which showed that with an increase in CO, there was an increase in NO2.</a:t>
            </a:r>
          </a:p>
          <a:p>
            <a:pPr algn="just">
              <a:lnSpc>
                <a:spcPct val="200000"/>
              </a:lnSpc>
            </a:pPr>
            <a:r>
              <a:rPr lang="en-US" dirty="0">
                <a:solidFill>
                  <a:srgbClr val="00FFFF"/>
                </a:solidFill>
              </a:rPr>
              <a:t>-It was analyzed that except for Ozone , the trend of all other pollutants is downward. This showed that the air quality was getting better in general in United States except for the condition of Ozone pollutant. </a:t>
            </a:r>
          </a:p>
          <a:p>
            <a:pPr algn="just">
              <a:lnSpc>
                <a:spcPct val="200000"/>
              </a:lnSpc>
            </a:pPr>
            <a:r>
              <a:rPr lang="en-US" dirty="0">
                <a:solidFill>
                  <a:srgbClr val="00FFFF"/>
                </a:solidFill>
              </a:rPr>
              <a:t>-Kansas City and Houston were the only 2 states found to have all 4 gases ( NO2,SO2,O3,CO) to be above 80(hazardous AQI level) between the years 2000 and 2016.</a:t>
            </a:r>
          </a:p>
        </p:txBody>
      </p:sp>
    </p:spTree>
    <p:extLst>
      <p:ext uri="{BB962C8B-B14F-4D97-AF65-F5344CB8AC3E}">
        <p14:creationId xmlns:p14="http://schemas.microsoft.com/office/powerpoint/2010/main" val="3401977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95C01-A8DD-4D38-8E36-BF260F6AC390}"/>
              </a:ext>
            </a:extLst>
          </p:cNvPr>
          <p:cNvSpPr txBox="1"/>
          <p:nvPr/>
        </p:nvSpPr>
        <p:spPr>
          <a:xfrm>
            <a:off x="3454893" y="506027"/>
            <a:ext cx="5282214" cy="769441"/>
          </a:xfrm>
          <a:prstGeom prst="rect">
            <a:avLst/>
          </a:prstGeom>
          <a:noFill/>
        </p:spPr>
        <p:txBody>
          <a:bodyPr wrap="square" rtlCol="0">
            <a:spAutoFit/>
          </a:bodyPr>
          <a:lstStyle/>
          <a:p>
            <a:pPr algn="ctr"/>
            <a:r>
              <a:rPr lang="en-US" sz="4400" b="1" dirty="0">
                <a:solidFill>
                  <a:srgbClr val="00FFFF"/>
                </a:solidFill>
              </a:rPr>
              <a:t>Problems we faced</a:t>
            </a:r>
          </a:p>
        </p:txBody>
      </p:sp>
      <p:sp>
        <p:nvSpPr>
          <p:cNvPr id="3" name="TextBox 2">
            <a:extLst>
              <a:ext uri="{FF2B5EF4-FFF2-40B4-BE49-F238E27FC236}">
                <a16:creationId xmlns:a16="http://schemas.microsoft.com/office/drawing/2014/main" id="{8FB512A1-757E-4383-89BD-A2F5EA69F8CF}"/>
              </a:ext>
            </a:extLst>
          </p:cNvPr>
          <p:cNvSpPr txBox="1"/>
          <p:nvPr/>
        </p:nvSpPr>
        <p:spPr>
          <a:xfrm>
            <a:off x="1384917" y="1402672"/>
            <a:ext cx="8975324" cy="3814890"/>
          </a:xfrm>
          <a:prstGeom prst="rect">
            <a:avLst/>
          </a:prstGeom>
          <a:noFill/>
        </p:spPr>
        <p:txBody>
          <a:bodyPr wrap="square" rtlCol="0">
            <a:spAutoFit/>
          </a:bodyPr>
          <a:lstStyle/>
          <a:p>
            <a:pPr>
              <a:lnSpc>
                <a:spcPct val="250000"/>
              </a:lnSpc>
            </a:pPr>
            <a:r>
              <a:rPr lang="en-US" sz="2000" dirty="0">
                <a:solidFill>
                  <a:srgbClr val="00FFFF"/>
                </a:solidFill>
              </a:rPr>
              <a:t>-Setting up the infrastructure to run required services on HPC.</a:t>
            </a:r>
          </a:p>
          <a:p>
            <a:pPr>
              <a:lnSpc>
                <a:spcPct val="250000"/>
              </a:lnSpc>
            </a:pPr>
            <a:r>
              <a:rPr lang="en-US" sz="2000" dirty="0">
                <a:solidFill>
                  <a:srgbClr val="00FFFF"/>
                </a:solidFill>
              </a:rPr>
              <a:t>-Setting up MongoDB and </a:t>
            </a:r>
            <a:r>
              <a:rPr lang="en-US" sz="2000" dirty="0" err="1">
                <a:solidFill>
                  <a:srgbClr val="00FFFF"/>
                </a:solidFill>
              </a:rPr>
              <a:t>OpenAPI</a:t>
            </a:r>
            <a:r>
              <a:rPr lang="en-US" sz="2000" dirty="0">
                <a:solidFill>
                  <a:srgbClr val="00FFFF"/>
                </a:solidFill>
              </a:rPr>
              <a:t>/Google </a:t>
            </a:r>
            <a:r>
              <a:rPr lang="en-US" sz="2000" dirty="0" err="1">
                <a:solidFill>
                  <a:srgbClr val="00FFFF"/>
                </a:solidFill>
              </a:rPr>
              <a:t>Bigquery</a:t>
            </a:r>
            <a:r>
              <a:rPr lang="en-US" sz="2000" dirty="0">
                <a:solidFill>
                  <a:srgbClr val="00FFFF"/>
                </a:solidFill>
              </a:rPr>
              <a:t> on HPC.</a:t>
            </a:r>
          </a:p>
          <a:p>
            <a:pPr>
              <a:lnSpc>
                <a:spcPct val="250000"/>
              </a:lnSpc>
            </a:pPr>
            <a:r>
              <a:rPr lang="en-US" sz="2000" dirty="0">
                <a:solidFill>
                  <a:srgbClr val="00FFFF"/>
                </a:solidFill>
              </a:rPr>
              <a:t>-Data type casting problem for columns of </a:t>
            </a:r>
            <a:r>
              <a:rPr lang="en-US" sz="2000" dirty="0" err="1">
                <a:solidFill>
                  <a:srgbClr val="00FFFF"/>
                </a:solidFill>
              </a:rPr>
              <a:t>PySpark</a:t>
            </a:r>
            <a:r>
              <a:rPr lang="en-US" sz="2000" dirty="0">
                <a:solidFill>
                  <a:srgbClr val="00FFFF"/>
                </a:solidFill>
              </a:rPr>
              <a:t> </a:t>
            </a:r>
            <a:r>
              <a:rPr lang="en-US" sz="2000" dirty="0" err="1">
                <a:solidFill>
                  <a:srgbClr val="00FFFF"/>
                </a:solidFill>
              </a:rPr>
              <a:t>dataframes</a:t>
            </a:r>
            <a:endParaRPr lang="en-US" sz="2000" dirty="0">
              <a:solidFill>
                <a:srgbClr val="00FFFF"/>
              </a:solidFill>
            </a:endParaRPr>
          </a:p>
          <a:p>
            <a:pPr>
              <a:lnSpc>
                <a:spcPct val="250000"/>
              </a:lnSpc>
            </a:pPr>
            <a:r>
              <a:rPr lang="en-US" sz="2000" dirty="0">
                <a:solidFill>
                  <a:srgbClr val="00FFFF"/>
                </a:solidFill>
              </a:rPr>
              <a:t>-Identifying the data features to manipulate, filtering out values to produce a visualization to get a better perspective.</a:t>
            </a:r>
          </a:p>
        </p:txBody>
      </p:sp>
    </p:spTree>
    <p:extLst>
      <p:ext uri="{BB962C8B-B14F-4D97-AF65-F5344CB8AC3E}">
        <p14:creationId xmlns:p14="http://schemas.microsoft.com/office/powerpoint/2010/main" val="4025592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95C01-A8DD-4D38-8E36-BF260F6AC390}"/>
              </a:ext>
            </a:extLst>
          </p:cNvPr>
          <p:cNvSpPr txBox="1"/>
          <p:nvPr/>
        </p:nvSpPr>
        <p:spPr>
          <a:xfrm>
            <a:off x="3454893" y="506027"/>
            <a:ext cx="5282214" cy="1138773"/>
          </a:xfrm>
          <a:prstGeom prst="rect">
            <a:avLst/>
          </a:prstGeom>
          <a:noFill/>
        </p:spPr>
        <p:txBody>
          <a:bodyPr wrap="square" rtlCol="0">
            <a:spAutoFit/>
          </a:bodyPr>
          <a:lstStyle/>
          <a:p>
            <a:pPr algn="ctr"/>
            <a:r>
              <a:rPr lang="en-US" sz="4400" b="1" dirty="0">
                <a:solidFill>
                  <a:srgbClr val="00FFFF"/>
                </a:solidFill>
              </a:rPr>
              <a:t>Future Scope</a:t>
            </a:r>
          </a:p>
          <a:p>
            <a:pPr algn="ctr"/>
            <a:endParaRPr lang="en-US" sz="2400" b="1" dirty="0">
              <a:solidFill>
                <a:srgbClr val="00FFFF"/>
              </a:solidFill>
            </a:endParaRPr>
          </a:p>
        </p:txBody>
      </p:sp>
      <p:sp>
        <p:nvSpPr>
          <p:cNvPr id="3" name="TextBox 2">
            <a:extLst>
              <a:ext uri="{FF2B5EF4-FFF2-40B4-BE49-F238E27FC236}">
                <a16:creationId xmlns:a16="http://schemas.microsoft.com/office/drawing/2014/main" id="{8FB512A1-757E-4383-89BD-A2F5EA69F8CF}"/>
              </a:ext>
            </a:extLst>
          </p:cNvPr>
          <p:cNvSpPr txBox="1"/>
          <p:nvPr/>
        </p:nvSpPr>
        <p:spPr>
          <a:xfrm>
            <a:off x="1384917" y="1402672"/>
            <a:ext cx="8975324" cy="3814890"/>
          </a:xfrm>
          <a:prstGeom prst="rect">
            <a:avLst/>
          </a:prstGeom>
          <a:noFill/>
        </p:spPr>
        <p:txBody>
          <a:bodyPr wrap="square" rtlCol="0">
            <a:spAutoFit/>
          </a:bodyPr>
          <a:lstStyle/>
          <a:p>
            <a:pPr>
              <a:lnSpc>
                <a:spcPct val="250000"/>
              </a:lnSpc>
            </a:pPr>
            <a:r>
              <a:rPr lang="en-US" sz="2000" dirty="0">
                <a:solidFill>
                  <a:srgbClr val="00FFFF"/>
                </a:solidFill>
              </a:rPr>
              <a:t>-Setting up Kafka and integrating </a:t>
            </a:r>
            <a:r>
              <a:rPr lang="en-US" sz="2000" dirty="0" err="1">
                <a:solidFill>
                  <a:srgbClr val="00FFFF"/>
                </a:solidFill>
              </a:rPr>
              <a:t>OpenAPI</a:t>
            </a:r>
            <a:r>
              <a:rPr lang="en-US" sz="2000" dirty="0">
                <a:solidFill>
                  <a:srgbClr val="00FFFF"/>
                </a:solidFill>
              </a:rPr>
              <a:t> or Google Big Query to get up to date results.</a:t>
            </a:r>
          </a:p>
          <a:p>
            <a:pPr>
              <a:lnSpc>
                <a:spcPct val="250000"/>
              </a:lnSpc>
            </a:pPr>
            <a:r>
              <a:rPr lang="en-US" sz="2000" dirty="0">
                <a:solidFill>
                  <a:srgbClr val="00FFFF"/>
                </a:solidFill>
              </a:rPr>
              <a:t>-Making  an UI for users to interact and visualize as they want.</a:t>
            </a:r>
          </a:p>
          <a:p>
            <a:pPr>
              <a:lnSpc>
                <a:spcPct val="250000"/>
              </a:lnSpc>
            </a:pPr>
            <a:r>
              <a:rPr lang="en-US" sz="2000" dirty="0">
                <a:solidFill>
                  <a:srgbClr val="00FFFF"/>
                </a:solidFill>
              </a:rPr>
              <a:t>-Adding more Countries to the dataset.</a:t>
            </a:r>
          </a:p>
          <a:p>
            <a:pPr>
              <a:lnSpc>
                <a:spcPct val="250000"/>
              </a:lnSpc>
            </a:pPr>
            <a:endParaRPr lang="en-US" sz="2000" dirty="0">
              <a:solidFill>
                <a:srgbClr val="00FFFF"/>
              </a:solidFill>
            </a:endParaRPr>
          </a:p>
        </p:txBody>
      </p:sp>
    </p:spTree>
    <p:extLst>
      <p:ext uri="{BB962C8B-B14F-4D97-AF65-F5344CB8AC3E}">
        <p14:creationId xmlns:p14="http://schemas.microsoft.com/office/powerpoint/2010/main" val="2531260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elated image">
            <a:extLst>
              <a:ext uri="{FF2B5EF4-FFF2-40B4-BE49-F238E27FC236}">
                <a16:creationId xmlns:a16="http://schemas.microsoft.com/office/drawing/2014/main" id="{3F3804FB-6FEA-4B9F-9025-5750E0ABCA0B}"/>
              </a:ext>
            </a:extLst>
          </p:cNvPr>
          <p:cNvPicPr/>
          <p:nvPr/>
        </p:nvPicPr>
        <p:blipFill rotWithShape="1">
          <a:blip r:embed="rId2">
            <a:extLst>
              <a:ext uri="{28A0092B-C50C-407E-A947-70E740481C1C}">
                <a14:useLocalDpi xmlns:a14="http://schemas.microsoft.com/office/drawing/2010/main" val="0"/>
              </a:ext>
            </a:extLst>
          </a:blip>
          <a:srcRect b="5031"/>
          <a:stretch/>
        </p:blipFill>
        <p:spPr bwMode="auto">
          <a:xfrm>
            <a:off x="2024109" y="1358283"/>
            <a:ext cx="7883371" cy="40127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472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1EA1B9-E32D-49CA-A3E4-070F22A68193}"/>
              </a:ext>
            </a:extLst>
          </p:cNvPr>
          <p:cNvSpPr txBox="1"/>
          <p:nvPr/>
        </p:nvSpPr>
        <p:spPr>
          <a:xfrm>
            <a:off x="3002132" y="630315"/>
            <a:ext cx="6187736" cy="400110"/>
          </a:xfrm>
          <a:prstGeom prst="rect">
            <a:avLst/>
          </a:prstGeom>
          <a:noFill/>
        </p:spPr>
        <p:txBody>
          <a:bodyPr wrap="square" rtlCol="0">
            <a:spAutoFit/>
          </a:bodyPr>
          <a:lstStyle/>
          <a:p>
            <a:pPr algn="ctr"/>
            <a:r>
              <a:rPr lang="en-US" sz="2000">
                <a:solidFill>
                  <a:srgbClr val="00FFFF"/>
                </a:solidFill>
              </a:rPr>
              <a:t>Air Pollution and Air Quality Index</a:t>
            </a:r>
            <a:endParaRPr lang="en-US" sz="2000" dirty="0">
              <a:solidFill>
                <a:srgbClr val="00FFFF"/>
              </a:solidFill>
            </a:endParaRPr>
          </a:p>
        </p:txBody>
      </p:sp>
      <p:pic>
        <p:nvPicPr>
          <p:cNvPr id="1026" name="Picture 2" descr="Image result for air pollution">
            <a:extLst>
              <a:ext uri="{FF2B5EF4-FFF2-40B4-BE49-F238E27FC236}">
                <a16:creationId xmlns:a16="http://schemas.microsoft.com/office/drawing/2014/main" id="{81085E33-A462-4F6F-94AE-572159704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629" y="1283934"/>
            <a:ext cx="4161005" cy="23344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52ECE-6246-48D4-9AD2-882B676B2FAC}"/>
              </a:ext>
            </a:extLst>
          </p:cNvPr>
          <p:cNvSpPr txBox="1"/>
          <p:nvPr/>
        </p:nvSpPr>
        <p:spPr>
          <a:xfrm>
            <a:off x="5823752" y="1358283"/>
            <a:ext cx="5175682" cy="2062103"/>
          </a:xfrm>
          <a:prstGeom prst="rect">
            <a:avLst/>
          </a:prstGeom>
          <a:noFill/>
        </p:spPr>
        <p:txBody>
          <a:bodyPr wrap="square" rtlCol="0">
            <a:spAutoFit/>
          </a:bodyPr>
          <a:lstStyle/>
          <a:p>
            <a:pPr algn="just"/>
            <a:r>
              <a:rPr lang="en-US" sz="1600" i="1" dirty="0">
                <a:solidFill>
                  <a:srgbClr val="00FFFF"/>
                </a:solidFill>
              </a:rPr>
              <a:t>Air pollution exists because of different pollutants such as : </a:t>
            </a:r>
          </a:p>
          <a:p>
            <a:pPr lvl="0" algn="just"/>
            <a:r>
              <a:rPr lang="en-US" sz="1600" i="1" dirty="0">
                <a:solidFill>
                  <a:srgbClr val="00FFFF"/>
                </a:solidFill>
              </a:rPr>
              <a:t>-Sulphur Dioxide(SO</a:t>
            </a:r>
            <a:r>
              <a:rPr lang="en-US" sz="1600" i="1" baseline="-25000" dirty="0">
                <a:solidFill>
                  <a:srgbClr val="00FFFF"/>
                </a:solidFill>
              </a:rPr>
              <a:t>2</a:t>
            </a:r>
            <a:r>
              <a:rPr lang="en-US" sz="1600" i="1" dirty="0">
                <a:solidFill>
                  <a:srgbClr val="00FFFF"/>
                </a:solidFill>
              </a:rPr>
              <a:t>) – caused by the fossil fuel combustion</a:t>
            </a:r>
          </a:p>
          <a:p>
            <a:pPr lvl="0" algn="just"/>
            <a:r>
              <a:rPr lang="en-US" sz="1600" i="1" dirty="0">
                <a:solidFill>
                  <a:srgbClr val="00FFFF"/>
                </a:solidFill>
              </a:rPr>
              <a:t>-Carbon Monoxide(CO) – caused by the incomplete fuel combustion</a:t>
            </a:r>
          </a:p>
          <a:p>
            <a:pPr lvl="0" algn="just"/>
            <a:r>
              <a:rPr lang="en-US" sz="1600" i="1" dirty="0">
                <a:solidFill>
                  <a:srgbClr val="00FFFF"/>
                </a:solidFill>
              </a:rPr>
              <a:t>-Nitrogen Dioxide(NO</a:t>
            </a:r>
            <a:r>
              <a:rPr lang="en-US" sz="1600" i="1" baseline="-25000" dirty="0">
                <a:solidFill>
                  <a:srgbClr val="00FFFF"/>
                </a:solidFill>
              </a:rPr>
              <a:t>2</a:t>
            </a:r>
            <a:r>
              <a:rPr lang="en-US" sz="1600" i="1" dirty="0">
                <a:solidFill>
                  <a:srgbClr val="00FFFF"/>
                </a:solidFill>
              </a:rPr>
              <a:t>) – caused by traffic and industries.</a:t>
            </a:r>
          </a:p>
          <a:p>
            <a:pPr lvl="0" algn="just"/>
            <a:r>
              <a:rPr lang="en-US" sz="1600" i="1" dirty="0">
                <a:solidFill>
                  <a:srgbClr val="00FFFF"/>
                </a:solidFill>
              </a:rPr>
              <a:t>-Ozone(O</a:t>
            </a:r>
            <a:r>
              <a:rPr lang="en-US" sz="1600" i="1" baseline="-25000" dirty="0">
                <a:solidFill>
                  <a:srgbClr val="00FFFF"/>
                </a:solidFill>
              </a:rPr>
              <a:t>3</a:t>
            </a:r>
            <a:r>
              <a:rPr lang="en-US" sz="1600" i="1" dirty="0">
                <a:solidFill>
                  <a:srgbClr val="00FFFF"/>
                </a:solidFill>
              </a:rPr>
              <a:t>) – caused by the interaction of pollutants with UV </a:t>
            </a:r>
          </a:p>
          <a:p>
            <a:pPr lvl="0" algn="just"/>
            <a:r>
              <a:rPr lang="en-US" sz="1600" i="1" dirty="0">
                <a:solidFill>
                  <a:srgbClr val="00FFFF"/>
                </a:solidFill>
              </a:rPr>
              <a:t>-Particulate Matter(PM) – caused by dust, soot, smoke etc.</a:t>
            </a:r>
          </a:p>
          <a:p>
            <a:pPr algn="just"/>
            <a:endParaRPr lang="en-US" sz="1600" i="1" dirty="0">
              <a:solidFill>
                <a:srgbClr val="00FFFF"/>
              </a:solidFill>
            </a:endParaRPr>
          </a:p>
        </p:txBody>
      </p:sp>
      <p:pic>
        <p:nvPicPr>
          <p:cNvPr id="6" name="Picture 4" descr="Image result for air quality index">
            <a:extLst>
              <a:ext uri="{FF2B5EF4-FFF2-40B4-BE49-F238E27FC236}">
                <a16:creationId xmlns:a16="http://schemas.microsoft.com/office/drawing/2014/main" id="{13B82C2A-B793-4DCF-98A3-361096C00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232" y="3866070"/>
            <a:ext cx="3670594" cy="20647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D4FC06-BEDC-4EF8-A886-40B4C98E0F96}"/>
              </a:ext>
            </a:extLst>
          </p:cNvPr>
          <p:cNvSpPr txBox="1"/>
          <p:nvPr/>
        </p:nvSpPr>
        <p:spPr>
          <a:xfrm>
            <a:off x="921629" y="4171950"/>
            <a:ext cx="5060071" cy="2062103"/>
          </a:xfrm>
          <a:prstGeom prst="rect">
            <a:avLst/>
          </a:prstGeom>
          <a:noFill/>
        </p:spPr>
        <p:txBody>
          <a:bodyPr wrap="square" rtlCol="0">
            <a:spAutoFit/>
          </a:bodyPr>
          <a:lstStyle/>
          <a:p>
            <a:pPr algn="just"/>
            <a:r>
              <a:rPr lang="en-US" sz="1600" b="1" i="1" dirty="0">
                <a:solidFill>
                  <a:srgbClr val="00FFFF"/>
                </a:solidFill>
              </a:rPr>
              <a:t>Air Quality Index(AQI) </a:t>
            </a:r>
            <a:r>
              <a:rPr lang="en-US" sz="1600" i="1" dirty="0">
                <a:solidFill>
                  <a:srgbClr val="00FFFF"/>
                </a:solidFill>
              </a:rPr>
              <a:t>is a measure used to calculate the levels of air pollution in reference to the different air pollutants that might be present in the area. The air quality standards may vary from region to region which further varies the AQI of different regions. Air Pollution Index, Pollutants Standard Index and Air Quality Health Index are few examples of different national air standards. </a:t>
            </a:r>
          </a:p>
          <a:p>
            <a:pPr algn="just"/>
            <a:endParaRPr lang="en-US" sz="1600" i="1" dirty="0">
              <a:solidFill>
                <a:srgbClr val="00FFFF"/>
              </a:solidFill>
            </a:endParaRPr>
          </a:p>
        </p:txBody>
      </p:sp>
    </p:spTree>
    <p:extLst>
      <p:ext uri="{BB962C8B-B14F-4D97-AF65-F5344CB8AC3E}">
        <p14:creationId xmlns:p14="http://schemas.microsoft.com/office/powerpoint/2010/main" val="145963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FD195-BEF0-4657-B6B0-2CA4769DCAE8}"/>
              </a:ext>
            </a:extLst>
          </p:cNvPr>
          <p:cNvSpPr txBox="1"/>
          <p:nvPr/>
        </p:nvSpPr>
        <p:spPr>
          <a:xfrm>
            <a:off x="3641324" y="852258"/>
            <a:ext cx="4909351" cy="492443"/>
          </a:xfrm>
          <a:prstGeom prst="rect">
            <a:avLst/>
          </a:prstGeom>
          <a:noFill/>
        </p:spPr>
        <p:txBody>
          <a:bodyPr wrap="square" rtlCol="0">
            <a:spAutoFit/>
          </a:bodyPr>
          <a:lstStyle/>
          <a:p>
            <a:pPr algn="ctr"/>
            <a:r>
              <a:rPr lang="en-US" sz="2600" b="1" dirty="0">
                <a:solidFill>
                  <a:srgbClr val="00FFFF"/>
                </a:solidFill>
              </a:rPr>
              <a:t>What was our objective?</a:t>
            </a:r>
          </a:p>
        </p:txBody>
      </p:sp>
      <p:pic>
        <p:nvPicPr>
          <p:cNvPr id="2050" name="Picture 2" descr="Image result for objective">
            <a:extLst>
              <a:ext uri="{FF2B5EF4-FFF2-40B4-BE49-F238E27FC236}">
                <a16:creationId xmlns:a16="http://schemas.microsoft.com/office/drawing/2014/main" id="{34F7BEDE-B058-4995-8DC5-CD0158131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2241060"/>
            <a:ext cx="4314825" cy="2876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40147A-729E-466F-B14B-975CF8C88229}"/>
              </a:ext>
            </a:extLst>
          </p:cNvPr>
          <p:cNvSpPr txBox="1"/>
          <p:nvPr/>
        </p:nvSpPr>
        <p:spPr>
          <a:xfrm>
            <a:off x="771525" y="1885951"/>
            <a:ext cx="5572125" cy="3622530"/>
          </a:xfrm>
          <a:prstGeom prst="rect">
            <a:avLst/>
          </a:prstGeom>
          <a:noFill/>
        </p:spPr>
        <p:txBody>
          <a:bodyPr wrap="square" rtlCol="0">
            <a:spAutoFit/>
          </a:bodyPr>
          <a:lstStyle/>
          <a:p>
            <a:pPr>
              <a:lnSpc>
                <a:spcPct val="300000"/>
              </a:lnSpc>
            </a:pPr>
            <a:r>
              <a:rPr lang="en-US" sz="2000" i="1" dirty="0">
                <a:solidFill>
                  <a:srgbClr val="00FFFF"/>
                </a:solidFill>
              </a:rPr>
              <a:t>-Visualization of air quality in different states.</a:t>
            </a:r>
          </a:p>
          <a:p>
            <a:pPr>
              <a:lnSpc>
                <a:spcPct val="300000"/>
              </a:lnSpc>
            </a:pPr>
            <a:r>
              <a:rPr lang="en-US" sz="2000" i="1" dirty="0">
                <a:solidFill>
                  <a:srgbClr val="00FFFF"/>
                </a:solidFill>
              </a:rPr>
              <a:t>-Quantify the pollution in different states.</a:t>
            </a:r>
          </a:p>
          <a:p>
            <a:pPr>
              <a:lnSpc>
                <a:spcPct val="300000"/>
              </a:lnSpc>
            </a:pPr>
            <a:r>
              <a:rPr lang="en-US" sz="2000" i="1" dirty="0">
                <a:solidFill>
                  <a:srgbClr val="00FFFF"/>
                </a:solidFill>
              </a:rPr>
              <a:t>-Evaluating factors responsible for bad AQI in different regions.</a:t>
            </a:r>
          </a:p>
        </p:txBody>
      </p:sp>
    </p:spTree>
    <p:extLst>
      <p:ext uri="{BB962C8B-B14F-4D97-AF65-F5344CB8AC3E}">
        <p14:creationId xmlns:p14="http://schemas.microsoft.com/office/powerpoint/2010/main" val="2507446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0683DD-6CF5-4607-8605-D4B6B2BC346B}"/>
              </a:ext>
            </a:extLst>
          </p:cNvPr>
          <p:cNvSpPr txBox="1"/>
          <p:nvPr/>
        </p:nvSpPr>
        <p:spPr>
          <a:xfrm>
            <a:off x="3224074" y="550416"/>
            <a:ext cx="5743852" cy="954107"/>
          </a:xfrm>
          <a:prstGeom prst="rect">
            <a:avLst/>
          </a:prstGeom>
          <a:noFill/>
        </p:spPr>
        <p:txBody>
          <a:bodyPr wrap="square" rtlCol="0">
            <a:spAutoFit/>
          </a:bodyPr>
          <a:lstStyle/>
          <a:p>
            <a:pPr algn="ctr"/>
            <a:r>
              <a:rPr lang="en-US" sz="3200" b="1" dirty="0">
                <a:solidFill>
                  <a:srgbClr val="00FFFF"/>
                </a:solidFill>
              </a:rPr>
              <a:t>Pipeline</a:t>
            </a:r>
          </a:p>
          <a:p>
            <a:pPr algn="ctr"/>
            <a:endParaRPr lang="en-US" sz="2400" b="1" dirty="0">
              <a:solidFill>
                <a:srgbClr val="00FFFF"/>
              </a:solidFill>
            </a:endParaRPr>
          </a:p>
        </p:txBody>
      </p:sp>
      <p:pic>
        <p:nvPicPr>
          <p:cNvPr id="3" name="Picture 2">
            <a:extLst>
              <a:ext uri="{FF2B5EF4-FFF2-40B4-BE49-F238E27FC236}">
                <a16:creationId xmlns:a16="http://schemas.microsoft.com/office/drawing/2014/main" id="{3B9935AE-C33F-4966-B329-E577CA0AB4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9417" y="1526960"/>
            <a:ext cx="7838983" cy="4367814"/>
          </a:xfrm>
          <a:prstGeom prst="rect">
            <a:avLst/>
          </a:prstGeom>
          <a:noFill/>
          <a:ln>
            <a:noFill/>
          </a:ln>
        </p:spPr>
      </p:pic>
    </p:spTree>
    <p:extLst>
      <p:ext uri="{BB962C8B-B14F-4D97-AF65-F5344CB8AC3E}">
        <p14:creationId xmlns:p14="http://schemas.microsoft.com/office/powerpoint/2010/main" val="71298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A7B3D-81B6-4075-8D54-30FAB368B981}"/>
              </a:ext>
            </a:extLst>
          </p:cNvPr>
          <p:cNvSpPr txBox="1"/>
          <p:nvPr/>
        </p:nvSpPr>
        <p:spPr>
          <a:xfrm>
            <a:off x="3392749" y="523267"/>
            <a:ext cx="5406501" cy="430887"/>
          </a:xfrm>
          <a:prstGeom prst="rect">
            <a:avLst/>
          </a:prstGeom>
          <a:noFill/>
        </p:spPr>
        <p:txBody>
          <a:bodyPr wrap="square" rtlCol="0">
            <a:spAutoFit/>
          </a:bodyPr>
          <a:lstStyle/>
          <a:p>
            <a:pPr algn="ctr"/>
            <a:r>
              <a:rPr lang="en-US" sz="2200" b="1" dirty="0">
                <a:solidFill>
                  <a:srgbClr val="00FFFF"/>
                </a:solidFill>
              </a:rPr>
              <a:t>About the Dataset</a:t>
            </a:r>
          </a:p>
        </p:txBody>
      </p:sp>
      <p:sp>
        <p:nvSpPr>
          <p:cNvPr id="3" name="TextBox 2">
            <a:extLst>
              <a:ext uri="{FF2B5EF4-FFF2-40B4-BE49-F238E27FC236}">
                <a16:creationId xmlns:a16="http://schemas.microsoft.com/office/drawing/2014/main" id="{3CD0CDD9-9A46-471D-A86C-116FC11349D3}"/>
              </a:ext>
            </a:extLst>
          </p:cNvPr>
          <p:cNvSpPr txBox="1"/>
          <p:nvPr/>
        </p:nvSpPr>
        <p:spPr>
          <a:xfrm>
            <a:off x="674702" y="1020932"/>
            <a:ext cx="10475651" cy="923330"/>
          </a:xfrm>
          <a:prstGeom prst="rect">
            <a:avLst/>
          </a:prstGeom>
          <a:noFill/>
        </p:spPr>
        <p:txBody>
          <a:bodyPr wrap="square" rtlCol="0">
            <a:spAutoFit/>
          </a:bodyPr>
          <a:lstStyle/>
          <a:p>
            <a:pPr algn="just"/>
            <a:r>
              <a:rPr lang="en-US" i="1" dirty="0">
                <a:solidFill>
                  <a:srgbClr val="00FFFF"/>
                </a:solidFill>
              </a:rPr>
              <a:t>The dataset we picked contains the pollution levels in USA. Different columns are present in the data to highlight air pollutants in areas. These columns act as features in further predictions if models are fitted onto this data</a:t>
            </a:r>
          </a:p>
        </p:txBody>
      </p:sp>
      <p:pic>
        <p:nvPicPr>
          <p:cNvPr id="4" name="Picture 3">
            <a:extLst>
              <a:ext uri="{FF2B5EF4-FFF2-40B4-BE49-F238E27FC236}">
                <a16:creationId xmlns:a16="http://schemas.microsoft.com/office/drawing/2014/main" id="{FD54EEBE-7922-47AD-947F-0350A32AFBF2}"/>
              </a:ext>
            </a:extLst>
          </p:cNvPr>
          <p:cNvPicPr/>
          <p:nvPr/>
        </p:nvPicPr>
        <p:blipFill rotWithShape="1">
          <a:blip r:embed="rId2"/>
          <a:srcRect l="23462" t="25198" r="65256" b="24558"/>
          <a:stretch/>
        </p:blipFill>
        <p:spPr bwMode="auto">
          <a:xfrm>
            <a:off x="2050689" y="2077818"/>
            <a:ext cx="1751965" cy="4389120"/>
          </a:xfrm>
          <a:prstGeom prst="rect">
            <a:avLst/>
          </a:prstGeom>
          <a:ln>
            <a:noFill/>
          </a:ln>
          <a:extLst>
            <a:ext uri="{53640926-AAD7-44D8-BBD7-CCE9431645EC}">
              <a14:shadowObscured xmlns:a14="http://schemas.microsoft.com/office/drawing/2010/main"/>
            </a:ext>
          </a:extLst>
        </p:spPr>
      </p:pic>
      <p:pic>
        <p:nvPicPr>
          <p:cNvPr id="3074" name="Picture 2" descr="Image result for dataset">
            <a:extLst>
              <a:ext uri="{FF2B5EF4-FFF2-40B4-BE49-F238E27FC236}">
                <a16:creationId xmlns:a16="http://schemas.microsoft.com/office/drawing/2014/main" id="{318EC19A-9CDA-4179-B706-BAAF0D4A3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432" y="2737836"/>
            <a:ext cx="4214812" cy="269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759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05BC8-7E2E-4D78-A7AE-3E65CA4A8904}"/>
              </a:ext>
            </a:extLst>
          </p:cNvPr>
          <p:cNvSpPr txBox="1"/>
          <p:nvPr/>
        </p:nvSpPr>
        <p:spPr>
          <a:xfrm>
            <a:off x="1047565" y="852256"/>
            <a:ext cx="5557421" cy="923330"/>
          </a:xfrm>
          <a:prstGeom prst="rect">
            <a:avLst/>
          </a:prstGeom>
          <a:noFill/>
        </p:spPr>
        <p:txBody>
          <a:bodyPr wrap="square" rtlCol="0">
            <a:spAutoFit/>
          </a:bodyPr>
          <a:lstStyle/>
          <a:p>
            <a:pPr algn="just"/>
            <a:r>
              <a:rPr lang="en-US" i="1" dirty="0">
                <a:solidFill>
                  <a:srgbClr val="00FFFF"/>
                </a:solidFill>
              </a:rPr>
              <a:t>Multiple states are included in the dataset which further have thousands of data which can be used for different visualizations . </a:t>
            </a:r>
          </a:p>
        </p:txBody>
      </p:sp>
      <p:pic>
        <p:nvPicPr>
          <p:cNvPr id="3" name="Picture 2">
            <a:extLst>
              <a:ext uri="{FF2B5EF4-FFF2-40B4-BE49-F238E27FC236}">
                <a16:creationId xmlns:a16="http://schemas.microsoft.com/office/drawing/2014/main" id="{FF242F2E-67B0-48F8-BBE8-DB3B347D8E02}"/>
              </a:ext>
            </a:extLst>
          </p:cNvPr>
          <p:cNvPicPr/>
          <p:nvPr/>
        </p:nvPicPr>
        <p:blipFill rotWithShape="1">
          <a:blip r:embed="rId2"/>
          <a:srcRect l="22052" t="36467" r="57435" b="22507"/>
          <a:stretch/>
        </p:blipFill>
        <p:spPr bwMode="auto">
          <a:xfrm>
            <a:off x="2007026" y="2313151"/>
            <a:ext cx="2993390" cy="336804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85D3263-3AB1-4AA0-A45E-C1DD49EB7095}"/>
              </a:ext>
            </a:extLst>
          </p:cNvPr>
          <p:cNvPicPr/>
          <p:nvPr/>
        </p:nvPicPr>
        <p:blipFill rotWithShape="1">
          <a:blip r:embed="rId3"/>
          <a:srcRect l="12370" t="17778" r="31922" b="8376"/>
          <a:stretch/>
        </p:blipFill>
        <p:spPr bwMode="auto">
          <a:xfrm>
            <a:off x="6604986" y="1991196"/>
            <a:ext cx="4785360" cy="35680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9961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325CF-511F-4818-B1DA-B9A774A2C4FF}"/>
              </a:ext>
            </a:extLst>
          </p:cNvPr>
          <p:cNvSpPr txBox="1"/>
          <p:nvPr/>
        </p:nvSpPr>
        <p:spPr>
          <a:xfrm>
            <a:off x="3632447" y="612559"/>
            <a:ext cx="4927106" cy="430887"/>
          </a:xfrm>
          <a:prstGeom prst="rect">
            <a:avLst/>
          </a:prstGeom>
          <a:noFill/>
        </p:spPr>
        <p:txBody>
          <a:bodyPr wrap="square" rtlCol="0">
            <a:spAutoFit/>
          </a:bodyPr>
          <a:lstStyle/>
          <a:p>
            <a:pPr algn="ctr"/>
            <a:r>
              <a:rPr lang="en-US" sz="2200" b="1" dirty="0">
                <a:solidFill>
                  <a:srgbClr val="00FFFF"/>
                </a:solidFill>
              </a:rPr>
              <a:t>Preprocessing and Analysis</a:t>
            </a:r>
          </a:p>
        </p:txBody>
      </p:sp>
      <p:pic>
        <p:nvPicPr>
          <p:cNvPr id="4098" name="Picture 2" descr="Image result for preprocessing data">
            <a:extLst>
              <a:ext uri="{FF2B5EF4-FFF2-40B4-BE49-F238E27FC236}">
                <a16:creationId xmlns:a16="http://schemas.microsoft.com/office/drawing/2014/main" id="{2817ACBB-8626-460F-A1BB-B2CEC17AC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248" y="2338359"/>
            <a:ext cx="3744931" cy="25688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6AF97B-72BF-4A73-9058-8375A8E24122}"/>
              </a:ext>
            </a:extLst>
          </p:cNvPr>
          <p:cNvSpPr txBox="1"/>
          <p:nvPr/>
        </p:nvSpPr>
        <p:spPr>
          <a:xfrm>
            <a:off x="855720" y="1917993"/>
            <a:ext cx="5412419" cy="923330"/>
          </a:xfrm>
          <a:prstGeom prst="rect">
            <a:avLst/>
          </a:prstGeom>
          <a:noFill/>
        </p:spPr>
        <p:txBody>
          <a:bodyPr wrap="square" rtlCol="0">
            <a:spAutoFit/>
          </a:bodyPr>
          <a:lstStyle/>
          <a:p>
            <a:pPr algn="just"/>
            <a:r>
              <a:rPr lang="en-US" i="1" dirty="0">
                <a:solidFill>
                  <a:srgbClr val="00FFFF"/>
                </a:solidFill>
              </a:rPr>
              <a:t>The first and most important part of the preprocessing was to change the data type of certain columns so that querying could be employed on the same.</a:t>
            </a:r>
          </a:p>
        </p:txBody>
      </p:sp>
      <p:pic>
        <p:nvPicPr>
          <p:cNvPr id="5" name="Picture 4">
            <a:extLst>
              <a:ext uri="{FF2B5EF4-FFF2-40B4-BE49-F238E27FC236}">
                <a16:creationId xmlns:a16="http://schemas.microsoft.com/office/drawing/2014/main" id="{C7661E56-7169-42DD-9585-BDB2D125DA59}"/>
              </a:ext>
            </a:extLst>
          </p:cNvPr>
          <p:cNvPicPr/>
          <p:nvPr/>
        </p:nvPicPr>
        <p:blipFill rotWithShape="1">
          <a:blip r:embed="rId3"/>
          <a:srcRect l="23583" t="75176" r="39487" b="17910"/>
          <a:stretch/>
        </p:blipFill>
        <p:spPr bwMode="auto">
          <a:xfrm>
            <a:off x="855720" y="3715870"/>
            <a:ext cx="5426710" cy="571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3996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A5160B-7699-4624-8C0B-C66DD0C25519}"/>
              </a:ext>
            </a:extLst>
          </p:cNvPr>
          <p:cNvSpPr txBox="1"/>
          <p:nvPr/>
        </p:nvSpPr>
        <p:spPr>
          <a:xfrm>
            <a:off x="1630384" y="559293"/>
            <a:ext cx="5051394" cy="2308324"/>
          </a:xfrm>
          <a:prstGeom prst="rect">
            <a:avLst/>
          </a:prstGeom>
          <a:noFill/>
        </p:spPr>
        <p:txBody>
          <a:bodyPr wrap="square" rtlCol="0">
            <a:spAutoFit/>
          </a:bodyPr>
          <a:lstStyle/>
          <a:p>
            <a:r>
              <a:rPr lang="en-US" i="1" dirty="0">
                <a:solidFill>
                  <a:srgbClr val="00FFFF"/>
                </a:solidFill>
              </a:rPr>
              <a:t>It is observed that there are various levels of NO</a:t>
            </a:r>
            <a:r>
              <a:rPr lang="en-US" i="1" baseline="-25000" dirty="0">
                <a:solidFill>
                  <a:srgbClr val="00FFFF"/>
                </a:solidFill>
              </a:rPr>
              <a:t>2</a:t>
            </a:r>
            <a:r>
              <a:rPr lang="en-US" i="1" dirty="0">
                <a:solidFill>
                  <a:srgbClr val="00FFFF"/>
                </a:solidFill>
              </a:rPr>
              <a:t> AQI and SO</a:t>
            </a:r>
            <a:r>
              <a:rPr lang="en-US" i="1" baseline="-25000" dirty="0">
                <a:solidFill>
                  <a:srgbClr val="00FFFF"/>
                </a:solidFill>
              </a:rPr>
              <a:t>2</a:t>
            </a:r>
            <a:r>
              <a:rPr lang="en-US" i="1" dirty="0">
                <a:solidFill>
                  <a:srgbClr val="00FFFF"/>
                </a:solidFill>
              </a:rPr>
              <a:t> AQI. We focus on selecting the daily maximum levels for every day of every month ranging from years 2000-2016. After doing the previous query, we focus on getting the maximum AQI values for every city. These AQI values are then filtered to eliminate all the values with less than 80 value. </a:t>
            </a:r>
          </a:p>
        </p:txBody>
      </p:sp>
      <p:pic>
        <p:nvPicPr>
          <p:cNvPr id="3" name="Picture 2">
            <a:extLst>
              <a:ext uri="{FF2B5EF4-FFF2-40B4-BE49-F238E27FC236}">
                <a16:creationId xmlns:a16="http://schemas.microsoft.com/office/drawing/2014/main" id="{1C4F9A70-2E9D-4C85-90F8-B55817DA7791}"/>
              </a:ext>
            </a:extLst>
          </p:cNvPr>
          <p:cNvPicPr/>
          <p:nvPr/>
        </p:nvPicPr>
        <p:blipFill rotWithShape="1">
          <a:blip r:embed="rId2"/>
          <a:srcRect l="22564" t="43305" r="65898" b="19772"/>
          <a:stretch/>
        </p:blipFill>
        <p:spPr bwMode="auto">
          <a:xfrm>
            <a:off x="7880263" y="559293"/>
            <a:ext cx="2042160" cy="367538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F90785B-8F41-476D-BDEB-86C31B0374CA}"/>
              </a:ext>
            </a:extLst>
          </p:cNvPr>
          <p:cNvPicPr/>
          <p:nvPr/>
        </p:nvPicPr>
        <p:blipFill rotWithShape="1">
          <a:blip r:embed="rId3"/>
          <a:srcRect l="21025" t="28034" r="58205" b="29749"/>
          <a:stretch/>
        </p:blipFill>
        <p:spPr bwMode="auto">
          <a:xfrm>
            <a:off x="2159974" y="3084337"/>
            <a:ext cx="2811780" cy="321437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218B74B-7CB2-41E7-8920-B8C2B6812DC5}"/>
              </a:ext>
            </a:extLst>
          </p:cNvPr>
          <p:cNvSpPr txBox="1"/>
          <p:nvPr/>
        </p:nvSpPr>
        <p:spPr>
          <a:xfrm>
            <a:off x="5610687" y="4829452"/>
            <a:ext cx="5051394" cy="369332"/>
          </a:xfrm>
          <a:prstGeom prst="rect">
            <a:avLst/>
          </a:prstGeom>
          <a:noFill/>
        </p:spPr>
        <p:txBody>
          <a:bodyPr wrap="square" rtlCol="0">
            <a:spAutoFit/>
          </a:bodyPr>
          <a:lstStyle/>
          <a:p>
            <a:r>
              <a:rPr lang="en-US" i="1" dirty="0">
                <a:solidFill>
                  <a:srgbClr val="00FFFF"/>
                </a:solidFill>
              </a:rPr>
              <a:t>Same analysis done with states</a:t>
            </a:r>
          </a:p>
        </p:txBody>
      </p:sp>
    </p:spTree>
    <p:extLst>
      <p:ext uri="{BB962C8B-B14F-4D97-AF65-F5344CB8AC3E}">
        <p14:creationId xmlns:p14="http://schemas.microsoft.com/office/powerpoint/2010/main" val="2855359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TotalTime>
  <Words>1001</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 gupta</dc:creator>
  <cp:lastModifiedBy>Gaurav Wadhawan</cp:lastModifiedBy>
  <cp:revision>20</cp:revision>
  <dcterms:created xsi:type="dcterms:W3CDTF">2018-12-19T13:13:52Z</dcterms:created>
  <dcterms:modified xsi:type="dcterms:W3CDTF">2018-12-19T22:34:16Z</dcterms:modified>
</cp:coreProperties>
</file>